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4" r:id="rId2"/>
    <p:sldId id="263" r:id="rId3"/>
    <p:sldId id="257" r:id="rId4"/>
    <p:sldId id="258" r:id="rId5"/>
    <p:sldId id="259" r:id="rId6"/>
    <p:sldId id="280" r:id="rId7"/>
    <p:sldId id="273" r:id="rId8"/>
    <p:sldId id="274" r:id="rId9"/>
    <p:sldId id="282" r:id="rId10"/>
    <p:sldId id="281" r:id="rId11"/>
    <p:sldId id="283" r:id="rId12"/>
    <p:sldId id="272"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57" autoAdjust="0"/>
  </p:normalViewPr>
  <p:slideViewPr>
    <p:cSldViewPr>
      <p:cViewPr>
        <p:scale>
          <a:sx n="89" d="100"/>
          <a:sy n="89" d="100"/>
        </p:scale>
        <p:origin x="-13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FB050-6EC7-43F6-BB41-B3DDE724C30A}" type="datetimeFigureOut">
              <a:rPr lang="es-MX" smtClean="0"/>
              <a:t>22/10/2015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59FCA5-19D6-42D3-976D-29B52D809B3F}" type="slidenum">
              <a:rPr lang="es-MX" smtClean="0"/>
              <a:t>‹Nº›</a:t>
            </a:fld>
            <a:endParaRPr lang="es-MX"/>
          </a:p>
        </p:txBody>
      </p:sp>
    </p:spTree>
    <p:extLst>
      <p:ext uri="{BB962C8B-B14F-4D97-AF65-F5344CB8AC3E}">
        <p14:creationId xmlns:p14="http://schemas.microsoft.com/office/powerpoint/2010/main" val="835529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CF59FCA5-19D6-42D3-976D-29B52D809B3F}" type="slidenum">
              <a:rPr lang="es-MX" smtClean="0"/>
              <a:t>5</a:t>
            </a:fld>
            <a:endParaRPr lang="es-MX"/>
          </a:p>
        </p:txBody>
      </p:sp>
    </p:spTree>
    <p:extLst>
      <p:ext uri="{BB962C8B-B14F-4D97-AF65-F5344CB8AC3E}">
        <p14:creationId xmlns:p14="http://schemas.microsoft.com/office/powerpoint/2010/main" val="33804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22/10/2015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15616" y="2564904"/>
            <a:ext cx="6264696" cy="3231654"/>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p>
          <a:p>
            <a:r>
              <a:rPr lang="es-ES" sz="2800" b="1" dirty="0" smtClean="0">
                <a:solidFill>
                  <a:prstClr val="black"/>
                </a:solidFill>
                <a:latin typeface="+mj-lt"/>
                <a:cs typeface="Arial" pitchFamily="34" charset="0"/>
              </a:rPr>
              <a:t>6. </a:t>
            </a:r>
            <a:r>
              <a:rPr lang="es-MX" sz="2800" b="1" dirty="0" smtClean="0">
                <a:latin typeface="+mj-lt"/>
              </a:rPr>
              <a:t>1.- Elementos de un modelo de cola</a:t>
            </a:r>
            <a:endParaRPr lang="es-MX" sz="2800" dirty="0">
              <a:latin typeface="+mj-lt"/>
            </a:endParaRPr>
          </a:p>
          <a:p>
            <a:pPr algn="ctr"/>
            <a:endParaRPr lang="es-MX" sz="2300" b="1" dirty="0" smtClean="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L.C. Adriana Espino Beltrán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p:cNvSpPr txBox="1"/>
          <p:nvPr/>
        </p:nvSpPr>
        <p:spPr>
          <a:xfrm>
            <a:off x="334098" y="4142656"/>
            <a:ext cx="6480720" cy="461665"/>
          </a:xfrm>
          <a:prstGeom prst="rect">
            <a:avLst/>
          </a:prstGeom>
          <a:noFill/>
        </p:spPr>
        <p:txBody>
          <a:bodyPr wrap="square" rtlCol="0">
            <a:spAutoFit/>
          </a:bodyPr>
          <a:lstStyle/>
          <a:p>
            <a:pPr algn="ctr"/>
            <a:r>
              <a:rPr lang="es-MX" sz="2400" u="sng" dirty="0" smtClean="0">
                <a:solidFill>
                  <a:srgbClr val="0070C0"/>
                </a:solidFill>
              </a:rPr>
              <a:t>CLIENTE</a:t>
            </a:r>
            <a:endParaRPr lang="es-MX" sz="2400" u="sng" dirty="0">
              <a:solidFill>
                <a:srgbClr val="0070C0"/>
              </a:solidFill>
            </a:endParaRPr>
          </a:p>
        </p:txBody>
      </p:sp>
      <p:sp>
        <p:nvSpPr>
          <p:cNvPr id="12" name="Rectángulo 11"/>
          <p:cNvSpPr/>
          <p:nvPr/>
        </p:nvSpPr>
        <p:spPr>
          <a:xfrm>
            <a:off x="2267744" y="1700808"/>
            <a:ext cx="6246440" cy="923330"/>
          </a:xfrm>
          <a:prstGeom prst="rect">
            <a:avLst/>
          </a:prstGeom>
        </p:spPr>
        <p:txBody>
          <a:bodyPr wrap="square">
            <a:spAutoFit/>
          </a:bodyPr>
          <a:lstStyle/>
          <a:p>
            <a:pPr algn="just"/>
            <a:r>
              <a:rPr lang="es-ES" dirty="0"/>
              <a:t>Consiste en una o mas estaciones de servicio  , cada uno de </a:t>
            </a:r>
            <a:r>
              <a:rPr lang="es-ES" dirty="0" smtClean="0"/>
              <a:t>ellas </a:t>
            </a:r>
            <a:r>
              <a:rPr lang="es-ES" dirty="0"/>
              <a:t>con uno o mas canales de </a:t>
            </a:r>
            <a:r>
              <a:rPr lang="es-ES" dirty="0" smtClean="0"/>
              <a:t>servicio paralelos </a:t>
            </a:r>
            <a:r>
              <a:rPr lang="es-ES" dirty="0"/>
              <a:t>que se llaman  </a:t>
            </a:r>
            <a:r>
              <a:rPr lang="es-ES" dirty="0">
                <a:solidFill>
                  <a:srgbClr val="FF0000"/>
                </a:solidFill>
              </a:rPr>
              <a:t>SERVIDORES  </a:t>
            </a:r>
            <a:endParaRPr lang="es-MX" dirty="0">
              <a:solidFill>
                <a:srgbClr val="FF0000"/>
              </a:solidFill>
            </a:endParaRPr>
          </a:p>
        </p:txBody>
      </p:sp>
      <p:pic>
        <p:nvPicPr>
          <p:cNvPr id="13" name="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856404"/>
            <a:ext cx="1619672" cy="1167569"/>
          </a:xfrm>
          <a:prstGeom prst="rect">
            <a:avLst/>
          </a:prstGeom>
        </p:spPr>
      </p:pic>
      <p:sp>
        <p:nvSpPr>
          <p:cNvPr id="14" name="CuadroTexto 13"/>
          <p:cNvSpPr txBox="1"/>
          <p:nvPr/>
        </p:nvSpPr>
        <p:spPr>
          <a:xfrm>
            <a:off x="1556048" y="773088"/>
            <a:ext cx="6480720" cy="461665"/>
          </a:xfrm>
          <a:prstGeom prst="rect">
            <a:avLst/>
          </a:prstGeom>
          <a:noFill/>
        </p:spPr>
        <p:txBody>
          <a:bodyPr wrap="square" rtlCol="0">
            <a:spAutoFit/>
          </a:bodyPr>
          <a:lstStyle/>
          <a:p>
            <a:pPr algn="ctr"/>
            <a:r>
              <a:rPr lang="es-MX" sz="2400" u="sng" dirty="0" smtClean="0">
                <a:solidFill>
                  <a:srgbClr val="0070C0"/>
                </a:solidFill>
              </a:rPr>
              <a:t>MECANISMO DEL SERVICIO</a:t>
            </a:r>
            <a:endParaRPr lang="es-MX" sz="2400" u="sng" dirty="0">
              <a:solidFill>
                <a:srgbClr val="0070C0"/>
              </a:solidFill>
            </a:endParaRPr>
          </a:p>
        </p:txBody>
      </p:sp>
      <p:sp>
        <p:nvSpPr>
          <p:cNvPr id="15" name="Rectángulo 14"/>
          <p:cNvSpPr/>
          <p:nvPr/>
        </p:nvSpPr>
        <p:spPr>
          <a:xfrm>
            <a:off x="334098" y="4931876"/>
            <a:ext cx="6223474" cy="369332"/>
          </a:xfrm>
          <a:prstGeom prst="rect">
            <a:avLst/>
          </a:prstGeom>
        </p:spPr>
        <p:txBody>
          <a:bodyPr wrap="square">
            <a:spAutoFit/>
          </a:bodyPr>
          <a:lstStyle/>
          <a:p>
            <a:pPr lvl="0" algn="just"/>
            <a:r>
              <a:rPr lang="es-MX" dirty="0"/>
              <a:t>Es todo individuo de la población potencial que solicita servicio.</a:t>
            </a:r>
          </a:p>
        </p:txBody>
      </p:sp>
      <p:pic>
        <p:nvPicPr>
          <p:cNvPr id="8" name="5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2765" y="3949479"/>
            <a:ext cx="1835552" cy="1155580"/>
          </a:xfrm>
          <a:prstGeom prst="rect">
            <a:avLst/>
          </a:prstGeom>
        </p:spPr>
      </p:pic>
      <p:sp>
        <p:nvSpPr>
          <p:cNvPr id="2" name="CuadroTexto 1"/>
          <p:cNvSpPr txBox="1"/>
          <p:nvPr/>
        </p:nvSpPr>
        <p:spPr>
          <a:xfrm>
            <a:off x="611560" y="3068961"/>
            <a:ext cx="8136904" cy="369332"/>
          </a:xfrm>
          <a:prstGeom prst="rect">
            <a:avLst/>
          </a:prstGeom>
          <a:noFill/>
        </p:spPr>
        <p:txBody>
          <a:bodyPr wrap="square" rtlCol="0">
            <a:spAutoFit/>
          </a:bodyPr>
          <a:lstStyle/>
          <a:p>
            <a:r>
              <a:rPr lang="es-MX" dirty="0" smtClean="0"/>
              <a:t>Un servidor no tiene que ser un solo individuo, puede ser un grupo de personas.</a:t>
            </a:r>
            <a:endParaRPr lang="es-MX" dirty="0"/>
          </a:p>
        </p:txBody>
      </p:sp>
    </p:spTree>
    <p:extLst>
      <p:ext uri="{BB962C8B-B14F-4D97-AF65-F5344CB8AC3E}">
        <p14:creationId xmlns:p14="http://schemas.microsoft.com/office/powerpoint/2010/main" val="1611895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98245" y="332656"/>
            <a:ext cx="3147786" cy="923330"/>
          </a:xfrm>
          <a:prstGeom prst="rect">
            <a:avLst/>
          </a:prstGeom>
          <a:noFill/>
        </p:spPr>
        <p:txBody>
          <a:bodyPr wrap="none" lIns="91440" tIns="45720" rIns="91440" bIns="45720">
            <a:spAutoFit/>
          </a:bodyPr>
          <a:lstStyle/>
          <a:p>
            <a:pPr algn="ctr"/>
            <a:r>
              <a:rPr lang="es-ES" sz="54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Aplicación</a:t>
            </a:r>
            <a:endParaRPr lang="es-E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4" name="CuadroTexto 3"/>
          <p:cNvSpPr txBox="1"/>
          <p:nvPr/>
        </p:nvSpPr>
        <p:spPr>
          <a:xfrm>
            <a:off x="611560" y="1809690"/>
            <a:ext cx="8208912" cy="2862322"/>
          </a:xfrm>
          <a:prstGeom prst="rect">
            <a:avLst/>
          </a:prstGeom>
          <a:noFill/>
        </p:spPr>
        <p:txBody>
          <a:bodyPr wrap="square" rtlCol="0">
            <a:spAutoFit/>
          </a:bodyPr>
          <a:lstStyle/>
          <a:p>
            <a:r>
              <a:rPr lang="es-MX" dirty="0" smtClean="0"/>
              <a:t>Las decisiones mas comunes que deben tomarse cuando se diseña un sistema de colas es cuantos servidores se deben proporcionar.</a:t>
            </a:r>
          </a:p>
          <a:p>
            <a:endParaRPr lang="es-MX" dirty="0"/>
          </a:p>
          <a:p>
            <a:r>
              <a:rPr lang="es-MX" dirty="0" smtClean="0"/>
              <a:t>Sin embargo se pueden tomar otras decisiones como:</a:t>
            </a:r>
          </a:p>
          <a:p>
            <a:endParaRPr lang="es-MX" dirty="0"/>
          </a:p>
          <a:p>
            <a:pPr marL="342900" indent="-342900">
              <a:buFont typeface="+mj-lt"/>
              <a:buAutoNum type="arabicPeriod"/>
            </a:pPr>
            <a:r>
              <a:rPr lang="es-MX" dirty="0" smtClean="0"/>
              <a:t>Numero de servidores en cada instalación de servicio</a:t>
            </a:r>
          </a:p>
          <a:p>
            <a:pPr marL="342900" indent="-342900">
              <a:buFont typeface="+mj-lt"/>
              <a:buAutoNum type="arabicPeriod"/>
            </a:pPr>
            <a:r>
              <a:rPr lang="es-MX" dirty="0" smtClean="0"/>
              <a:t>Eficiencia de los servidores</a:t>
            </a:r>
          </a:p>
          <a:p>
            <a:pPr marL="342900" indent="-342900">
              <a:buFont typeface="+mj-lt"/>
              <a:buAutoNum type="arabicPeriod"/>
            </a:pPr>
            <a:r>
              <a:rPr lang="es-MX" dirty="0" smtClean="0"/>
              <a:t>Numero de instalaciones de servicio</a:t>
            </a:r>
          </a:p>
          <a:p>
            <a:pPr marL="342900" indent="-342900">
              <a:buFont typeface="+mj-lt"/>
              <a:buAutoNum type="arabicPeriod"/>
            </a:pPr>
            <a:r>
              <a:rPr lang="es-MX" dirty="0" smtClean="0"/>
              <a:t>Cantidad de espacio para espera en la cola</a:t>
            </a:r>
          </a:p>
          <a:p>
            <a:pPr marL="342900" indent="-342900">
              <a:buFont typeface="+mj-lt"/>
              <a:buAutoNum type="arabicPeriod"/>
            </a:pPr>
            <a:r>
              <a:rPr lang="es-MX" dirty="0" smtClean="0"/>
              <a:t>Algunas prioridades para diferentes categorías de clientes</a:t>
            </a:r>
            <a:endParaRPr lang="es-MX" dirty="0"/>
          </a:p>
        </p:txBody>
      </p:sp>
      <p:sp>
        <p:nvSpPr>
          <p:cNvPr id="5" name="CuadroTexto 4"/>
          <p:cNvSpPr txBox="1"/>
          <p:nvPr/>
        </p:nvSpPr>
        <p:spPr>
          <a:xfrm>
            <a:off x="611560" y="4869160"/>
            <a:ext cx="7920880" cy="1200329"/>
          </a:xfrm>
          <a:prstGeom prst="rect">
            <a:avLst/>
          </a:prstGeom>
          <a:noFill/>
        </p:spPr>
        <p:txBody>
          <a:bodyPr wrap="square" rtlCol="0">
            <a:spAutoFit/>
          </a:bodyPr>
          <a:lstStyle/>
          <a:p>
            <a:r>
              <a:rPr lang="es-MX" dirty="0" smtClean="0"/>
              <a:t>Las consideraciones a tomar para este tipo de decisiones son:</a:t>
            </a:r>
          </a:p>
          <a:p>
            <a:endParaRPr lang="es-MX" dirty="0"/>
          </a:p>
          <a:p>
            <a:r>
              <a:rPr lang="es-MX" dirty="0" smtClean="0"/>
              <a:t>1.- El costo en el que se incurre al dar el servicio</a:t>
            </a:r>
          </a:p>
          <a:p>
            <a:r>
              <a:rPr lang="es-MX" dirty="0" smtClean="0"/>
              <a:t>2.- Las consecuencias de hacer que los clientes esperen en el sistema de las colas</a:t>
            </a:r>
            <a:endParaRPr lang="es-MX" dirty="0"/>
          </a:p>
        </p:txBody>
      </p:sp>
    </p:spTree>
    <p:extLst>
      <p:ext uri="{BB962C8B-B14F-4D97-AF65-F5344CB8AC3E}">
        <p14:creationId xmlns:p14="http://schemas.microsoft.com/office/powerpoint/2010/main" val="1303558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476672"/>
            <a:ext cx="8280920" cy="3785652"/>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a:latin typeface="Arial" pitchFamily="34" charset="0"/>
              <a:cs typeface="Arial" pitchFamily="34" charset="0"/>
            </a:endParaRPr>
          </a:p>
          <a:p>
            <a:pPr lvl="0" eaLnBrk="0" fontAlgn="base" hangingPunct="0">
              <a:spcBef>
                <a:spcPct val="0"/>
              </a:spcBef>
              <a:spcAft>
                <a:spcPct val="0"/>
              </a:spcAft>
            </a:pPr>
            <a:r>
              <a:rPr lang="es-ES" altLang="es-MX" sz="2800" dirty="0">
                <a:latin typeface="Calibri" panose="020F0502020204030204" pitchFamily="34" charset="0"/>
                <a:ea typeface="Times New Roman" panose="02020603050405020304" pitchFamily="18" charset="0"/>
                <a:cs typeface="Times New Roman" panose="02020603050405020304" pitchFamily="18" charset="0"/>
              </a:rPr>
              <a:t>S. </a:t>
            </a:r>
            <a:r>
              <a:rPr lang="es-ES" altLang="es-MX" sz="2800" dirty="0" err="1">
                <a:latin typeface="Calibri" panose="020F0502020204030204" pitchFamily="34" charset="0"/>
                <a:ea typeface="Times New Roman" panose="02020603050405020304" pitchFamily="18" charset="0"/>
                <a:cs typeface="Times New Roman" panose="02020603050405020304" pitchFamily="18" charset="0"/>
              </a:rPr>
              <a:t>Hillier</a:t>
            </a:r>
            <a:r>
              <a:rPr lang="es-ES" altLang="es-MX" sz="2800" dirty="0">
                <a:latin typeface="Calibri" panose="020F0502020204030204" pitchFamily="34" charset="0"/>
                <a:ea typeface="Times New Roman" panose="02020603050405020304" pitchFamily="18" charset="0"/>
                <a:cs typeface="Times New Roman" panose="02020603050405020304" pitchFamily="18" charset="0"/>
              </a:rPr>
              <a:t>, F., &amp; J. Lieberman, G. (2014). </a:t>
            </a:r>
            <a:endParaRPr lang="es-ES" altLang="es-MX" sz="2800" dirty="0" smtClean="0">
              <a:latin typeface="Calibri" panose="020F0502020204030204" pitchFamily="34" charset="0"/>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s-ES" altLang="es-MX" sz="2800" i="1" dirty="0" smtClean="0">
                <a:latin typeface="Calibri" panose="020F0502020204030204" pitchFamily="34" charset="0"/>
                <a:ea typeface="Times New Roman" panose="02020603050405020304" pitchFamily="18" charset="0"/>
                <a:cs typeface="Times New Roman" panose="02020603050405020304" pitchFamily="18" charset="0"/>
              </a:rPr>
              <a:t>Fundamentos </a:t>
            </a:r>
            <a:r>
              <a:rPr lang="es-ES" altLang="es-MX" sz="2800" i="1" dirty="0">
                <a:latin typeface="Calibri" panose="020F0502020204030204" pitchFamily="34" charset="0"/>
                <a:ea typeface="Times New Roman" panose="02020603050405020304" pitchFamily="18" charset="0"/>
                <a:cs typeface="Times New Roman" panose="02020603050405020304" pitchFamily="18" charset="0"/>
              </a:rPr>
              <a:t>de </a:t>
            </a:r>
            <a:r>
              <a:rPr lang="es-ES" altLang="es-MX" sz="2800" i="1" dirty="0" smtClean="0">
                <a:latin typeface="Calibri" panose="020F0502020204030204" pitchFamily="34" charset="0"/>
                <a:ea typeface="Times New Roman" panose="02020603050405020304" pitchFamily="18" charset="0"/>
                <a:cs typeface="Times New Roman" panose="02020603050405020304" pitchFamily="18" charset="0"/>
              </a:rPr>
              <a:t>Investigación </a:t>
            </a:r>
            <a:r>
              <a:rPr lang="es-ES" altLang="es-MX" sz="2800" i="1" dirty="0">
                <a:latin typeface="Calibri" panose="020F0502020204030204" pitchFamily="34" charset="0"/>
                <a:ea typeface="Times New Roman" panose="02020603050405020304" pitchFamily="18" charset="0"/>
                <a:cs typeface="Times New Roman" panose="02020603050405020304" pitchFamily="18" charset="0"/>
              </a:rPr>
              <a:t>de Operaciones</a:t>
            </a:r>
            <a:r>
              <a:rPr lang="es-ES" altLang="es-MX" sz="2800" i="1" dirty="0" smtClean="0">
                <a:latin typeface="Calibri" panose="020F0502020204030204" pitchFamily="34" charset="0"/>
                <a:ea typeface="Times New Roman" panose="02020603050405020304" pitchFamily="18" charset="0"/>
                <a:cs typeface="Times New Roman" panose="02020603050405020304" pitchFamily="18" charset="0"/>
              </a:rPr>
              <a:t>.</a:t>
            </a:r>
          </a:p>
          <a:p>
            <a:pPr lvl="0" eaLnBrk="0" fontAlgn="base" hangingPunct="0">
              <a:spcBef>
                <a:spcPct val="0"/>
              </a:spcBef>
              <a:spcAft>
                <a:spcPct val="0"/>
              </a:spcAft>
            </a:pPr>
            <a:r>
              <a:rPr lang="es-ES" altLang="es-MX" sz="2800" dirty="0" smtClean="0">
                <a:latin typeface="Calibri" panose="020F0502020204030204" pitchFamily="34" charset="0"/>
                <a:ea typeface="Times New Roman" panose="02020603050405020304" pitchFamily="18" charset="0"/>
                <a:cs typeface="Times New Roman" panose="02020603050405020304" pitchFamily="18" charset="0"/>
              </a:rPr>
              <a:t>México </a:t>
            </a:r>
            <a:r>
              <a:rPr lang="es-ES" altLang="es-MX" sz="2800" dirty="0">
                <a:latin typeface="Calibri" panose="020F0502020204030204" pitchFamily="34" charset="0"/>
                <a:ea typeface="Times New Roman" panose="02020603050405020304" pitchFamily="18" charset="0"/>
                <a:cs typeface="Times New Roman" panose="02020603050405020304" pitchFamily="18" charset="0"/>
              </a:rPr>
              <a:t>D.F.: Mc Graw Hill.</a:t>
            </a:r>
            <a:endParaRPr lang="es-MX" altLang="es-MX" sz="1600" dirty="0"/>
          </a:p>
          <a:p>
            <a:pPr lvl="0" eaLnBrk="0" fontAlgn="base" hangingPunct="0">
              <a:spcBef>
                <a:spcPct val="0"/>
              </a:spcBef>
              <a:spcAft>
                <a:spcPct val="0"/>
              </a:spcAft>
            </a:pPr>
            <a:endParaRPr lang="es-MX" altLang="es-MX" sz="4400" dirty="0">
              <a:latin typeface="Arial" panose="020B0604020202020204" pitchFamily="34" charset="0"/>
            </a:endParaRPr>
          </a:p>
          <a:p>
            <a:endParaRPr lang="es-MX" sz="2800" dirty="0"/>
          </a:p>
          <a:p>
            <a:endParaRPr lang="es-MX" sz="2800" dirty="0" smtClean="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330704"/>
            <a:ext cx="8208663" cy="6986528"/>
          </a:xfrm>
          <a:prstGeom prst="rect">
            <a:avLst/>
          </a:prstGeom>
          <a:noFill/>
        </p:spPr>
        <p:txBody>
          <a:bodyPr wrap="square" rtlCol="0">
            <a:spAutoFit/>
          </a:bodyPr>
          <a:lstStyle/>
          <a:p>
            <a:r>
              <a:rPr lang="es-MX" sz="2800" b="1" dirty="0" smtClean="0">
                <a:latin typeface="Arial" pitchFamily="34" charset="0"/>
                <a:cs typeface="Arial" pitchFamily="34" charset="0"/>
              </a:rPr>
              <a:t>Tema: </a:t>
            </a:r>
            <a:r>
              <a:rPr lang="es-ES" sz="2800" b="1" dirty="0">
                <a:solidFill>
                  <a:prstClr val="black"/>
                </a:solidFill>
                <a:cs typeface="Arial" pitchFamily="34" charset="0"/>
              </a:rPr>
              <a:t>6. </a:t>
            </a:r>
            <a:r>
              <a:rPr lang="es-MX" sz="2800" b="1" dirty="0"/>
              <a:t>1.- Elementos de un modelo de cola</a:t>
            </a:r>
            <a:endParaRPr lang="es-MX" sz="2800" dirty="0"/>
          </a:p>
          <a:p>
            <a:pPr algn="just"/>
            <a:endParaRPr lang="es-MX" sz="2800" dirty="0">
              <a:solidFill>
                <a:prstClr val="black"/>
              </a:solidFill>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1400" dirty="0" smtClean="0"/>
          </a:p>
          <a:p>
            <a:pPr algn="just"/>
            <a:r>
              <a:rPr lang="es-MX" sz="1400" dirty="0">
                <a:latin typeface="Arial" pitchFamily="34" charset="0"/>
                <a:cs typeface="Arial" pitchFamily="34" charset="0"/>
              </a:rPr>
              <a:t>El tiempo que la población de un país pierde al esperar en las colas es un factor importante tanto de la calidad de vida como de la eficiencia de su economía.</a:t>
            </a:r>
          </a:p>
          <a:p>
            <a:pPr algn="just"/>
            <a:endParaRPr lang="es-MX" sz="1400" dirty="0">
              <a:latin typeface="Arial" pitchFamily="34" charset="0"/>
              <a:cs typeface="Arial" pitchFamily="34" charset="0"/>
            </a:endParaRPr>
          </a:p>
          <a:p>
            <a:pPr algn="just"/>
            <a:r>
              <a:rPr lang="es-MX" sz="1400" dirty="0">
                <a:latin typeface="Arial" pitchFamily="34" charset="0"/>
                <a:cs typeface="Arial" pitchFamily="34" charset="0"/>
              </a:rPr>
              <a:t>También ocurren ineficiencias debido a otro tipo de líneas de espera que nos son de personas, sino de maquinas, transporte, telecomunicaciones, trabajos de manufactura. </a:t>
            </a:r>
          </a:p>
          <a:p>
            <a:pPr algn="just"/>
            <a:endParaRPr lang="es-MX" sz="1400" dirty="0" smtClean="0">
              <a:latin typeface="Arial" pitchFamily="34" charset="0"/>
              <a:cs typeface="Arial" pitchFamily="34" charset="0"/>
            </a:endParaRPr>
          </a:p>
          <a:p>
            <a:pPr lvl="0" algn="just"/>
            <a:r>
              <a:rPr lang="es-MX" altLang="es-MX" sz="1400" dirty="0" err="1">
                <a:solidFill>
                  <a:srgbClr val="212121"/>
                </a:solidFill>
                <a:latin typeface="inherit"/>
              </a:rPr>
              <a:t>The</a:t>
            </a:r>
            <a:r>
              <a:rPr lang="es-MX" altLang="es-MX" sz="1400" dirty="0">
                <a:solidFill>
                  <a:srgbClr val="212121"/>
                </a:solidFill>
                <a:latin typeface="inherit"/>
              </a:rPr>
              <a:t> time </a:t>
            </a:r>
            <a:r>
              <a:rPr lang="es-MX" altLang="es-MX" sz="1400" dirty="0" err="1">
                <a:solidFill>
                  <a:srgbClr val="212121"/>
                </a:solidFill>
                <a:latin typeface="inherit"/>
              </a:rPr>
              <a:t>that</a:t>
            </a:r>
            <a:r>
              <a:rPr lang="es-MX" altLang="es-MX" sz="1400" dirty="0">
                <a:solidFill>
                  <a:srgbClr val="212121"/>
                </a:solidFill>
                <a:latin typeface="inherit"/>
              </a:rPr>
              <a:t> </a:t>
            </a:r>
            <a:r>
              <a:rPr lang="es-MX" altLang="es-MX" sz="1400" dirty="0" err="1">
                <a:solidFill>
                  <a:srgbClr val="212121"/>
                </a:solidFill>
                <a:latin typeface="inherit"/>
              </a:rPr>
              <a:t>the</a:t>
            </a:r>
            <a:r>
              <a:rPr lang="es-MX" altLang="es-MX" sz="1400" dirty="0">
                <a:solidFill>
                  <a:srgbClr val="212121"/>
                </a:solidFill>
                <a:latin typeface="inherit"/>
              </a:rPr>
              <a:t> </a:t>
            </a:r>
            <a:r>
              <a:rPr lang="es-MX" altLang="es-MX" sz="1400" dirty="0" err="1">
                <a:solidFill>
                  <a:srgbClr val="212121"/>
                </a:solidFill>
                <a:latin typeface="inherit"/>
              </a:rPr>
              <a:t>population</a:t>
            </a:r>
            <a:r>
              <a:rPr lang="es-MX" altLang="es-MX" sz="1400" dirty="0">
                <a:solidFill>
                  <a:srgbClr val="212121"/>
                </a:solidFill>
                <a:latin typeface="inherit"/>
              </a:rPr>
              <a:t> of a country loses to </a:t>
            </a:r>
            <a:r>
              <a:rPr lang="es-MX" altLang="es-MX" sz="1400" dirty="0" err="1">
                <a:solidFill>
                  <a:srgbClr val="212121"/>
                </a:solidFill>
                <a:latin typeface="inherit"/>
              </a:rPr>
              <a:t>wait</a:t>
            </a:r>
            <a:r>
              <a:rPr lang="es-MX" altLang="es-MX" sz="1400" dirty="0">
                <a:solidFill>
                  <a:srgbClr val="212121"/>
                </a:solidFill>
                <a:latin typeface="inherit"/>
              </a:rPr>
              <a:t> in </a:t>
            </a:r>
            <a:r>
              <a:rPr lang="es-MX" altLang="es-MX" sz="1400" dirty="0" err="1">
                <a:solidFill>
                  <a:srgbClr val="212121"/>
                </a:solidFill>
                <a:latin typeface="inherit"/>
              </a:rPr>
              <a:t>queues</a:t>
            </a:r>
            <a:r>
              <a:rPr lang="es-MX" altLang="es-MX" sz="1400" dirty="0">
                <a:solidFill>
                  <a:srgbClr val="212121"/>
                </a:solidFill>
                <a:latin typeface="inherit"/>
              </a:rPr>
              <a:t> </a:t>
            </a:r>
            <a:r>
              <a:rPr lang="es-MX" altLang="es-MX" sz="1400" dirty="0" err="1">
                <a:solidFill>
                  <a:srgbClr val="212121"/>
                </a:solidFill>
                <a:latin typeface="inherit"/>
              </a:rPr>
              <a:t>is</a:t>
            </a:r>
            <a:r>
              <a:rPr lang="es-MX" altLang="es-MX" sz="1400" dirty="0">
                <a:solidFill>
                  <a:srgbClr val="212121"/>
                </a:solidFill>
                <a:latin typeface="inherit"/>
              </a:rPr>
              <a:t> </a:t>
            </a:r>
            <a:r>
              <a:rPr lang="es-MX" altLang="es-MX" sz="1400" dirty="0" err="1">
                <a:solidFill>
                  <a:srgbClr val="212121"/>
                </a:solidFill>
                <a:latin typeface="inherit"/>
              </a:rPr>
              <a:t>an</a:t>
            </a:r>
            <a:r>
              <a:rPr lang="es-MX" altLang="es-MX" sz="1400" dirty="0">
                <a:solidFill>
                  <a:srgbClr val="212121"/>
                </a:solidFill>
                <a:latin typeface="inherit"/>
              </a:rPr>
              <a:t> </a:t>
            </a:r>
            <a:r>
              <a:rPr lang="es-MX" altLang="es-MX" sz="1400" dirty="0" err="1">
                <a:solidFill>
                  <a:srgbClr val="212121"/>
                </a:solidFill>
                <a:latin typeface="inherit"/>
              </a:rPr>
              <a:t>important</a:t>
            </a:r>
            <a:r>
              <a:rPr lang="es-MX" altLang="es-MX" sz="1400" dirty="0">
                <a:solidFill>
                  <a:srgbClr val="212121"/>
                </a:solidFill>
                <a:latin typeface="inherit"/>
              </a:rPr>
              <a:t> factor </a:t>
            </a:r>
            <a:r>
              <a:rPr lang="es-MX" altLang="es-MX" sz="1400" dirty="0" err="1">
                <a:solidFill>
                  <a:srgbClr val="212121"/>
                </a:solidFill>
                <a:latin typeface="inherit"/>
              </a:rPr>
              <a:t>both</a:t>
            </a:r>
            <a:r>
              <a:rPr lang="es-MX" altLang="es-MX" sz="1400" dirty="0">
                <a:solidFill>
                  <a:srgbClr val="212121"/>
                </a:solidFill>
                <a:latin typeface="inherit"/>
              </a:rPr>
              <a:t> </a:t>
            </a:r>
            <a:r>
              <a:rPr lang="es-MX" altLang="es-MX" sz="1400" dirty="0" err="1">
                <a:solidFill>
                  <a:srgbClr val="212121"/>
                </a:solidFill>
                <a:latin typeface="inherit"/>
              </a:rPr>
              <a:t>quality</a:t>
            </a:r>
            <a:r>
              <a:rPr lang="es-MX" altLang="es-MX" sz="1400" dirty="0">
                <a:solidFill>
                  <a:srgbClr val="212121"/>
                </a:solidFill>
                <a:latin typeface="inherit"/>
              </a:rPr>
              <a:t> of </a:t>
            </a:r>
            <a:r>
              <a:rPr lang="es-MX" altLang="es-MX" sz="1400" dirty="0" err="1">
                <a:solidFill>
                  <a:srgbClr val="212121"/>
                </a:solidFill>
                <a:latin typeface="inherit"/>
              </a:rPr>
              <a:t>life</a:t>
            </a:r>
            <a:r>
              <a:rPr lang="es-MX" altLang="es-MX" sz="1400" dirty="0">
                <a:solidFill>
                  <a:srgbClr val="212121"/>
                </a:solidFill>
                <a:latin typeface="inherit"/>
              </a:rPr>
              <a:t> and </a:t>
            </a:r>
            <a:r>
              <a:rPr lang="es-MX" altLang="es-MX" sz="1400" dirty="0" err="1">
                <a:solidFill>
                  <a:srgbClr val="212121"/>
                </a:solidFill>
                <a:latin typeface="inherit"/>
              </a:rPr>
              <a:t>the</a:t>
            </a:r>
            <a:r>
              <a:rPr lang="es-MX" altLang="es-MX" sz="1400" dirty="0">
                <a:solidFill>
                  <a:srgbClr val="212121"/>
                </a:solidFill>
                <a:latin typeface="inherit"/>
              </a:rPr>
              <a:t> </a:t>
            </a:r>
            <a:r>
              <a:rPr lang="es-MX" altLang="es-MX" sz="1400" dirty="0" err="1">
                <a:solidFill>
                  <a:srgbClr val="212121"/>
                </a:solidFill>
                <a:latin typeface="inherit"/>
              </a:rPr>
              <a:t>efficiency</a:t>
            </a:r>
            <a:r>
              <a:rPr lang="es-MX" altLang="es-MX" sz="1400" dirty="0">
                <a:solidFill>
                  <a:srgbClr val="212121"/>
                </a:solidFill>
                <a:latin typeface="inherit"/>
              </a:rPr>
              <a:t> of </a:t>
            </a:r>
            <a:r>
              <a:rPr lang="es-MX" altLang="es-MX" sz="1400" dirty="0" err="1">
                <a:solidFill>
                  <a:srgbClr val="212121"/>
                </a:solidFill>
                <a:latin typeface="inherit"/>
              </a:rPr>
              <a:t>its</a:t>
            </a:r>
            <a:r>
              <a:rPr lang="es-MX" altLang="es-MX" sz="1400" dirty="0">
                <a:solidFill>
                  <a:srgbClr val="212121"/>
                </a:solidFill>
                <a:latin typeface="inherit"/>
              </a:rPr>
              <a:t> </a:t>
            </a:r>
            <a:r>
              <a:rPr lang="es-MX" altLang="es-MX" sz="1400" dirty="0" err="1">
                <a:solidFill>
                  <a:srgbClr val="212121"/>
                </a:solidFill>
                <a:latin typeface="inherit"/>
              </a:rPr>
              <a:t>economy</a:t>
            </a:r>
            <a:r>
              <a:rPr lang="es-MX" altLang="es-MX" sz="1400" dirty="0">
                <a:solidFill>
                  <a:srgbClr val="212121"/>
                </a:solidFill>
                <a:latin typeface="inherit"/>
              </a:rPr>
              <a:t>. </a:t>
            </a:r>
            <a:endParaRPr lang="es-MX" altLang="es-MX" sz="1400" dirty="0" smtClean="0">
              <a:solidFill>
                <a:srgbClr val="212121"/>
              </a:solidFill>
              <a:latin typeface="inherit"/>
            </a:endParaRPr>
          </a:p>
          <a:p>
            <a:pPr lvl="0" algn="just"/>
            <a:endParaRPr lang="es-MX" altLang="es-MX" sz="1400" dirty="0">
              <a:solidFill>
                <a:srgbClr val="212121"/>
              </a:solidFill>
              <a:latin typeface="inherit"/>
            </a:endParaRPr>
          </a:p>
          <a:p>
            <a:pPr lvl="0" algn="just"/>
            <a:r>
              <a:rPr lang="es-MX" altLang="es-MX" sz="1400" dirty="0" err="1" smtClean="0">
                <a:solidFill>
                  <a:srgbClr val="212121"/>
                </a:solidFill>
                <a:latin typeface="inherit"/>
              </a:rPr>
              <a:t>Inefficiencies</a:t>
            </a:r>
            <a:r>
              <a:rPr lang="es-MX" altLang="es-MX" sz="1400" dirty="0" smtClean="0">
                <a:solidFill>
                  <a:srgbClr val="212121"/>
                </a:solidFill>
                <a:latin typeface="inherit"/>
              </a:rPr>
              <a:t> </a:t>
            </a:r>
            <a:r>
              <a:rPr lang="es-MX" altLang="es-MX" sz="1400" dirty="0" err="1">
                <a:solidFill>
                  <a:srgbClr val="212121"/>
                </a:solidFill>
                <a:latin typeface="inherit"/>
              </a:rPr>
              <a:t>due</a:t>
            </a:r>
            <a:r>
              <a:rPr lang="es-MX" altLang="es-MX" sz="1400" dirty="0">
                <a:solidFill>
                  <a:srgbClr val="212121"/>
                </a:solidFill>
                <a:latin typeface="inherit"/>
              </a:rPr>
              <a:t> to </a:t>
            </a:r>
            <a:r>
              <a:rPr lang="es-MX" altLang="es-MX" sz="1400" dirty="0" err="1">
                <a:solidFill>
                  <a:srgbClr val="212121"/>
                </a:solidFill>
                <a:latin typeface="inherit"/>
              </a:rPr>
              <a:t>other</a:t>
            </a:r>
            <a:r>
              <a:rPr lang="es-MX" altLang="es-MX" sz="1400" dirty="0">
                <a:solidFill>
                  <a:srgbClr val="212121"/>
                </a:solidFill>
                <a:latin typeface="inherit"/>
              </a:rPr>
              <a:t> </a:t>
            </a:r>
            <a:r>
              <a:rPr lang="es-MX" altLang="es-MX" sz="1400" dirty="0" err="1">
                <a:solidFill>
                  <a:srgbClr val="212121"/>
                </a:solidFill>
                <a:latin typeface="inherit"/>
              </a:rPr>
              <a:t>waiting</a:t>
            </a:r>
            <a:r>
              <a:rPr lang="es-MX" altLang="es-MX" sz="1400" dirty="0">
                <a:solidFill>
                  <a:srgbClr val="212121"/>
                </a:solidFill>
                <a:latin typeface="inherit"/>
              </a:rPr>
              <a:t> </a:t>
            </a:r>
            <a:r>
              <a:rPr lang="es-MX" altLang="es-MX" sz="1400" dirty="0" err="1">
                <a:solidFill>
                  <a:srgbClr val="212121"/>
                </a:solidFill>
                <a:latin typeface="inherit"/>
              </a:rPr>
              <a:t>lines</a:t>
            </a:r>
            <a:r>
              <a:rPr lang="es-MX" altLang="es-MX" sz="1400" dirty="0">
                <a:solidFill>
                  <a:srgbClr val="212121"/>
                </a:solidFill>
                <a:latin typeface="inherit"/>
              </a:rPr>
              <a:t> </a:t>
            </a:r>
            <a:r>
              <a:rPr lang="es-MX" altLang="es-MX" sz="1400" dirty="0" err="1">
                <a:solidFill>
                  <a:srgbClr val="212121"/>
                </a:solidFill>
                <a:latin typeface="inherit"/>
              </a:rPr>
              <a:t>that</a:t>
            </a:r>
            <a:r>
              <a:rPr lang="es-MX" altLang="es-MX" sz="1400" dirty="0">
                <a:solidFill>
                  <a:srgbClr val="212121"/>
                </a:solidFill>
                <a:latin typeface="inherit"/>
              </a:rPr>
              <a:t> </a:t>
            </a:r>
            <a:r>
              <a:rPr lang="es-MX" altLang="es-MX" sz="1400" dirty="0" err="1">
                <a:solidFill>
                  <a:srgbClr val="212121"/>
                </a:solidFill>
                <a:latin typeface="inherit"/>
              </a:rPr>
              <a:t>we</a:t>
            </a:r>
            <a:r>
              <a:rPr lang="es-MX" altLang="es-MX" sz="1400" dirty="0">
                <a:solidFill>
                  <a:srgbClr val="212121"/>
                </a:solidFill>
                <a:latin typeface="inherit"/>
              </a:rPr>
              <a:t> are </a:t>
            </a:r>
            <a:r>
              <a:rPr lang="es-MX" altLang="es-MX" sz="1400" dirty="0" err="1">
                <a:solidFill>
                  <a:srgbClr val="212121"/>
                </a:solidFill>
                <a:latin typeface="inherit"/>
              </a:rPr>
              <a:t>people</a:t>
            </a:r>
            <a:r>
              <a:rPr lang="es-MX" altLang="es-MX" sz="1400" dirty="0">
                <a:solidFill>
                  <a:srgbClr val="212121"/>
                </a:solidFill>
                <a:latin typeface="inherit"/>
              </a:rPr>
              <a:t> , </a:t>
            </a:r>
            <a:r>
              <a:rPr lang="es-MX" altLang="es-MX" sz="1400" dirty="0" err="1">
                <a:solidFill>
                  <a:srgbClr val="212121"/>
                </a:solidFill>
                <a:latin typeface="inherit"/>
              </a:rPr>
              <a:t>but</a:t>
            </a:r>
            <a:r>
              <a:rPr lang="es-MX" altLang="es-MX" sz="1400" dirty="0">
                <a:solidFill>
                  <a:srgbClr val="212121"/>
                </a:solidFill>
                <a:latin typeface="inherit"/>
              </a:rPr>
              <a:t> machines , </a:t>
            </a:r>
            <a:r>
              <a:rPr lang="es-MX" altLang="es-MX" sz="1400" dirty="0" err="1">
                <a:solidFill>
                  <a:srgbClr val="212121"/>
                </a:solidFill>
                <a:latin typeface="inherit"/>
              </a:rPr>
              <a:t>transport</a:t>
            </a:r>
            <a:r>
              <a:rPr lang="es-MX" altLang="es-MX" sz="1400" dirty="0">
                <a:solidFill>
                  <a:srgbClr val="212121"/>
                </a:solidFill>
                <a:latin typeface="inherit"/>
              </a:rPr>
              <a:t>, </a:t>
            </a:r>
            <a:r>
              <a:rPr lang="es-MX" altLang="es-MX" sz="1400" dirty="0" err="1">
                <a:solidFill>
                  <a:srgbClr val="212121"/>
                </a:solidFill>
                <a:latin typeface="inherit"/>
              </a:rPr>
              <a:t>telecommunications</a:t>
            </a:r>
            <a:r>
              <a:rPr lang="es-MX" altLang="es-MX" sz="1400" dirty="0">
                <a:solidFill>
                  <a:srgbClr val="212121"/>
                </a:solidFill>
                <a:latin typeface="inherit"/>
              </a:rPr>
              <a:t> , </a:t>
            </a:r>
            <a:r>
              <a:rPr lang="es-MX" altLang="es-MX" sz="1400" dirty="0" err="1">
                <a:solidFill>
                  <a:srgbClr val="212121"/>
                </a:solidFill>
                <a:latin typeface="inherit"/>
              </a:rPr>
              <a:t>manufacturing</a:t>
            </a:r>
            <a:r>
              <a:rPr lang="es-MX" altLang="es-MX" sz="1400" dirty="0">
                <a:solidFill>
                  <a:srgbClr val="212121"/>
                </a:solidFill>
                <a:latin typeface="inherit"/>
              </a:rPr>
              <a:t> </a:t>
            </a:r>
            <a:r>
              <a:rPr lang="es-MX" altLang="es-MX" sz="1400" dirty="0" err="1">
                <a:solidFill>
                  <a:srgbClr val="212121"/>
                </a:solidFill>
                <a:latin typeface="inherit"/>
              </a:rPr>
              <a:t>jobs</a:t>
            </a:r>
            <a:r>
              <a:rPr lang="es-MX" altLang="es-MX" sz="1400" dirty="0">
                <a:solidFill>
                  <a:srgbClr val="212121"/>
                </a:solidFill>
                <a:latin typeface="inherit"/>
              </a:rPr>
              <a:t> </a:t>
            </a:r>
            <a:r>
              <a:rPr lang="es-MX" altLang="es-MX" sz="1400" dirty="0" err="1">
                <a:solidFill>
                  <a:srgbClr val="212121"/>
                </a:solidFill>
                <a:latin typeface="inherit"/>
              </a:rPr>
              <a:t>also</a:t>
            </a:r>
            <a:r>
              <a:rPr lang="es-MX" altLang="es-MX" sz="1400" dirty="0">
                <a:solidFill>
                  <a:srgbClr val="212121"/>
                </a:solidFill>
                <a:latin typeface="inherit"/>
              </a:rPr>
              <a:t> </a:t>
            </a:r>
            <a:r>
              <a:rPr lang="es-MX" altLang="es-MX" sz="1400" dirty="0" err="1">
                <a:solidFill>
                  <a:srgbClr val="212121"/>
                </a:solidFill>
                <a:latin typeface="inherit"/>
              </a:rPr>
              <a:t>occur</a:t>
            </a:r>
            <a:r>
              <a:rPr lang="es-MX" altLang="es-MX" sz="1400" dirty="0">
                <a:solidFill>
                  <a:srgbClr val="212121"/>
                </a:solidFill>
                <a:latin typeface="inherit"/>
              </a:rPr>
              <a:t> .</a:t>
            </a:r>
            <a:r>
              <a:rPr lang="es-MX" altLang="es-MX" sz="900" dirty="0"/>
              <a:t> </a:t>
            </a:r>
            <a:endParaRPr lang="es-MX" altLang="es-MX" sz="2000" dirty="0">
              <a:latin typeface="Arial" panose="020B0604020202020204" pitchFamily="34" charset="0"/>
            </a:endParaRPr>
          </a:p>
          <a:p>
            <a:pPr algn="just"/>
            <a:endParaRPr lang="es-MX" sz="1400" dirty="0">
              <a:latin typeface="Arial" pitchFamily="34" charset="0"/>
              <a:cs typeface="Arial" pitchFamily="34" charset="0"/>
            </a:endParaRPr>
          </a:p>
          <a:p>
            <a:pPr algn="just"/>
            <a:endParaRPr lang="es-MX" sz="1400" dirty="0">
              <a:latin typeface="Arial" pitchFamily="34" charset="0"/>
              <a:cs typeface="Arial" pitchFamily="34" charset="0"/>
            </a:endParaRPr>
          </a:p>
          <a:p>
            <a:pPr marL="342900" indent="-342900" algn="just">
              <a:lnSpc>
                <a:spcPct val="150000"/>
              </a:lnSpc>
              <a:buFont typeface="Arial" pitchFamily="34" charset="0"/>
              <a:buChar char="•"/>
            </a:pPr>
            <a:r>
              <a:rPr lang="es-MX" sz="2800" b="1" dirty="0" smtClean="0">
                <a:latin typeface="Arial" pitchFamily="34" charset="0"/>
                <a:cs typeface="Arial" pitchFamily="34" charset="0"/>
              </a:rPr>
              <a:t>Palabras </a:t>
            </a:r>
            <a:r>
              <a:rPr lang="es-MX" sz="2800" b="1" dirty="0">
                <a:latin typeface="Arial" pitchFamily="34" charset="0"/>
                <a:cs typeface="Arial" pitchFamily="34" charset="0"/>
              </a:rPr>
              <a:t>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p>
          <a:p>
            <a:pPr algn="just"/>
            <a:r>
              <a:rPr lang="es-MX" dirty="0" smtClean="0">
                <a:latin typeface="Arial" pitchFamily="34" charset="0"/>
                <a:cs typeface="Arial" pitchFamily="34" charset="0"/>
              </a:rPr>
              <a:t>Disciplina, cliente, espera, servidor, </a:t>
            </a:r>
            <a:r>
              <a:rPr lang="es-MX" smtClean="0">
                <a:latin typeface="Arial" pitchFamily="34" charset="0"/>
                <a:cs typeface="Arial" pitchFamily="34" charset="0"/>
              </a:rPr>
              <a:t>mecanismo.</a:t>
            </a:r>
          </a:p>
          <a:p>
            <a:pPr algn="just"/>
            <a:endParaRPr lang="es-MX" dirty="0" smtClean="0">
              <a:latin typeface="Arial" pitchFamily="34" charset="0"/>
              <a:cs typeface="Arial" pitchFamily="34" charset="0"/>
            </a:endParaRPr>
          </a:p>
          <a:p>
            <a:pPr lvl="0" algn="just"/>
            <a:r>
              <a:rPr lang="es-MX" altLang="es-MX" dirty="0">
                <a:solidFill>
                  <a:srgbClr val="212121"/>
                </a:solidFill>
                <a:latin typeface="inherit"/>
              </a:rPr>
              <a:t>Discipline , </a:t>
            </a:r>
            <a:r>
              <a:rPr lang="es-MX" altLang="es-MX" dirty="0" err="1">
                <a:solidFill>
                  <a:srgbClr val="212121"/>
                </a:solidFill>
                <a:latin typeface="inherit"/>
              </a:rPr>
              <a:t>customer</a:t>
            </a:r>
            <a:r>
              <a:rPr lang="es-MX" altLang="es-MX" dirty="0">
                <a:solidFill>
                  <a:srgbClr val="212121"/>
                </a:solidFill>
                <a:latin typeface="inherit"/>
              </a:rPr>
              <a:t>, </a:t>
            </a:r>
            <a:r>
              <a:rPr lang="es-MX" altLang="es-MX" dirty="0" err="1">
                <a:solidFill>
                  <a:srgbClr val="212121"/>
                </a:solidFill>
                <a:latin typeface="inherit"/>
              </a:rPr>
              <a:t>waiting</a:t>
            </a:r>
            <a:r>
              <a:rPr lang="es-MX" altLang="es-MX" dirty="0">
                <a:solidFill>
                  <a:srgbClr val="212121"/>
                </a:solidFill>
                <a:latin typeface="inherit"/>
              </a:rPr>
              <a:t>, server, </a:t>
            </a:r>
            <a:r>
              <a:rPr lang="es-MX" altLang="es-MX" dirty="0" err="1">
                <a:solidFill>
                  <a:srgbClr val="212121"/>
                </a:solidFill>
                <a:latin typeface="inherit"/>
              </a:rPr>
              <a:t>mechanism</a:t>
            </a:r>
            <a:r>
              <a:rPr lang="es-MX" altLang="es-MX" sz="1050" dirty="0"/>
              <a:t> </a:t>
            </a:r>
            <a:endParaRPr lang="es-MX" altLang="es-MX" sz="2800" dirty="0">
              <a:latin typeface="Arial" panose="020B0604020202020204" pitchFamily="34" charset="0"/>
            </a:endParaRPr>
          </a:p>
          <a:p>
            <a:pPr algn="just"/>
            <a:endParaRPr lang="es-MX" dirty="0" smtClean="0">
              <a:latin typeface="Arial" pitchFamily="34" charset="0"/>
              <a:cs typeface="Arial" pitchFamily="34" charset="0"/>
            </a:endParaRPr>
          </a:p>
          <a:p>
            <a:pPr algn="just"/>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endParaRPr lang="es-MX" dirty="0" smtClean="0">
              <a:latin typeface="Arial" pitchFamily="34" charset="0"/>
              <a:cs typeface="Arial" pitchFamily="34" charset="0"/>
            </a:endParaRPr>
          </a:p>
        </p:txBody>
      </p:sp>
      <p:sp>
        <p:nvSpPr>
          <p:cNvPr id="3" name="Rectangle 2"/>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2062103"/>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p>
          <a:p>
            <a:pPr algn="just"/>
            <a:endParaRPr lang="es-MX" sz="2800" b="1" dirty="0">
              <a:latin typeface="Arial" pitchFamily="34" charset="0"/>
              <a:cs typeface="Arial" pitchFamily="34" charset="0"/>
            </a:endParaRPr>
          </a:p>
          <a:p>
            <a:pPr algn="just"/>
            <a:r>
              <a:rPr lang="es-MX" dirty="0"/>
              <a:t>El estudiante será capaz de crear modelos matemáticos para la representación de problemas administrativos y  aplicar la metodología adecuada para la solución de dichos modelos, a fin de contar con los elementos necesarios para una correcta toma de decisiones</a:t>
            </a:r>
            <a:r>
              <a:rPr lang="es-MX" dirty="0" smtClean="0"/>
              <a:t>. </a:t>
            </a:r>
            <a:endParaRPr lang="es-E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80617" y="404663"/>
            <a:ext cx="8280920" cy="4801314"/>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r>
              <a:rPr lang="es-MX" sz="2800" dirty="0"/>
              <a:t>TEORÍA DE COLAS O LÍNEAS DE ESPERA</a:t>
            </a:r>
          </a:p>
          <a:p>
            <a:endParaRPr lang="es-MX" sz="2800" dirty="0"/>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MX" dirty="0"/>
              <a:t>El estudiante identificará el modelo de colas o líneas de espera y aplicará las técnicas de resolución de dichos modelos para encontrar la solución óptima para la toma de decisiones.</a:t>
            </a:r>
            <a:endParaRPr lang="es-ES" dirty="0"/>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6" y="404664"/>
            <a:ext cx="8419095" cy="5078313"/>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pPr lvl="0"/>
            <a:r>
              <a:rPr lang="es-MX" sz="2400" dirty="0" smtClean="0">
                <a:solidFill>
                  <a:srgbClr val="0070C0"/>
                </a:solidFill>
              </a:rPr>
              <a:t>ELEMENTOS DE UN MODELO DE COLA</a:t>
            </a: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Introducción:</a:t>
            </a:r>
          </a:p>
          <a:p>
            <a:endParaRPr lang="es-MX" sz="2800" b="1" dirty="0" smtClean="0">
              <a:latin typeface="Arial" pitchFamily="34" charset="0"/>
              <a:cs typeface="Arial" pitchFamily="34" charset="0"/>
            </a:endParaRPr>
          </a:p>
          <a:p>
            <a:pPr algn="just"/>
            <a:r>
              <a:rPr lang="es-MX" sz="2000" dirty="0"/>
              <a:t>Las colas (líneas de espera )son parte de la vida diaria. Todos  esperamos en colas para comprar un boleto en el cine, hacer un deposito en el banco, subir a un juego a la feria, etc. Lo que además de provocar molestia personal implica  perdida de tiempo.</a:t>
            </a:r>
          </a:p>
          <a:p>
            <a:pPr algn="just"/>
            <a:endParaRPr lang="es-MX" sz="2000" dirty="0" smtClean="0">
              <a:cs typeface="Arial" pitchFamily="34" charset="0"/>
            </a:endParaRPr>
          </a:p>
          <a:p>
            <a:pPr algn="just"/>
            <a:r>
              <a:rPr lang="es-MX" sz="2000" dirty="0" smtClean="0">
                <a:cs typeface="Arial" pitchFamily="34" charset="0"/>
              </a:rPr>
              <a:t>La teoría de colas es el estudio de la espera en las distintas modalidades, utiliza los modelos de colas para representar los tipos de sistemas de líneas de espera que surgen en la practica.</a:t>
            </a:r>
            <a:endParaRPr lang="es-MX" sz="2000" dirty="0">
              <a:cs typeface="Arial" pitchFamily="34" charset="0"/>
            </a:endParaRPr>
          </a:p>
        </p:txBody>
      </p:sp>
      <p:sp>
        <p:nvSpPr>
          <p:cNvPr id="2" name="AutoShape 2"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3" name="AutoShape 4"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6" descr="data:image/jpeg;base64,/9j/4AAQSkZJRgABAQAAAQABAAD/2wCEAAkGBxQREhUUEhQRFhUXFxwbGBcWGRcWFRkYFhcYGhcdFx0hHSogIBwlHhocITEiJSkrLi4uFyAzODMsNygtLisBCgoKDg0OGxAQGiwmHyQtLCwuLCwtLDQsNCw0LC8sLDAsLCwsLDQsLCwsLCwsLCwtLCwsLCwsLCwsLCw0LCwsLP/AABEIARsAsgMBIgACEQEDEQH/xAAcAAABBQEBAQAAAAAAAAAAAAAAAQQFBgcCAwj/xABTEAABAwIDBAQFDgsFCAMBAAABAgMRAAQSITEFBkFREyJhkQcUMlJxFRYjM0JTgZKTobGy0dMkNGJyc3SUwdLh8FRjs7TDJTVDZIKDwvFEhKIX/8QAGgEBAQEBAQEBAAAAAAAAAAAAAAECAwQFBv/EAC8RAAICAAQEBQMEAwEAAAAAAAABAhEDEiExBBNBUSIycZHhgdHwBVKhwTRCciP/2gAMAwEAAhEDEQA/AM8pKWkr6B5wooooCxWB/wBnn9c/0BTSad2H+7z+uf6AppXM2tgmiaKKoCtF2x+MPfpXPrqrOq0XbP4w9+lc+uquctzSGk0TSUVCizVt8Hnlvfmp+lVVGrd4PPLe/NT9KqzLYpd6KKK4lCiiigCiiigCiiigCiiigPkukomia+gecKKJomgLFYf7vP65/oCmlOrA/wCzz+uf6CaaTWDa2FopJomgFrRds/jD36Vz66qzma0bbP4w9+lc+uqsS3NIZ0UUVkoVbvB55b35qfpVVRq3eDzy3vzU/Sqsy2KXeiiiuJQooooAooooAooooAooooD50O3nv7j9mtfuqT1ee/uP2a1+6qNNFeykciS9Xnv7j9mtfuqPV57+4/ZrX7qo2ilIF52BtFa7RRWGCRcR7RbgR0QOgbie2Jpx42fMt/kGPu6jN2fxNf6z/pCndc2tTaHHjZ8y3+QY+7o8bPmW/wAgx93TeilAceNnzLf5Bj7utTXs5kkktNEkySUJJJOs5VktbJXOZUNPUxn3ln4ifso9TGfeWfiJ+yndFc7KNPUxn3ln4ifsr1YtUInAhCZ1wpAn0xXtRQBRRRQBRRRQBRVd2wi4F3bll5eEr9kZwo6IMhBxKUYxYyvCBn7oZZKNRG6+3n33mgtRh9q5WRA9jLNz0beHLKEHCZ1IBOcznMdVhNxzJ/mv2LzRVEtd61I2W08882Lh1DpQpzCkFSCvQZAnyQEjUkcJItW7t10tqw4VYyppBKsjKsIxH0zNVOyTwpR1feiRoooqnM+YTRQaK9pyCiiigLduz+Jr/Wf9IU7ppuz+Jr/Wf9IU7rk9zaCiiigFrZKxutkrniFQU0u9qMtKSh15lC1+Qla0pUrMDqgmTmQMudO6q2/m77e0ENMOZSpZSoapUGlwY4jmOI+AjCq9QywP37SFpQtxtK1+QhSkhSvzQTJ+CnNZrulvC8Xm7K+SoXVqpZKsyHGgy4AsHic05+6CgdcQHdjv68q3s7xSUdFd3hY6IDNtBUtLagqc1gok8DMACtODJmNHoqibA2ztC7efShdoG7a9U0vE2vGtlJg4SFEBYA5QSrgEwqJVvtei3VcTbEN35tijo1DGiQJxY+qc+AP7qZGW0ajRVETvLdod2mwTarXatoW0tQLDcuIxEOysgJHPENDJzy82977kvXLLKUvlNl4wzKVJUpycOHhjQSQUlIEgZEzNTIxZarnd23cfD60FTqSkhRW5AwGUdXFhgHOI1JPGhVlbW2J1WBoEKBWpeBKQ4srXhJMIxKOIxEn0VGblbyC+6Qh0KwJQFNqbLT7Thx4w4NCkwMJHmqBkiq7vPt166TtdlJbQxaMBJBSVLcU4hZUZxAJAwkDI8+yihrRp4jrcu+zdmW4tg0yAbdaDhAWpaShwEnCrETBmZB45U+tmEtoShAhKUhKRmYCRAGeegrOti7yOoRY2TAhXqY2/iwFwlWAIbQEgiEyCVHlABGtX3Y1y46w0t5stOqQCtvXAuOsJ5TUcaJmb3HtFFFQGAetN3320+UP8NHrSd99tPlD/AA1N0lem2ZpEL60nffbT5Q/w0etJ3320+UP8NTVFLYpEhuzuu8bZaEqZUemxdVcgDowNY1qQ9Z9zyb+N/Kpnwe+1O/nj6oq2VycnZaM69Z9zyb+N/Kj1n3PJv438q0WipnZaM69Z9zyb+N/KtFoqveEFsHZt2SASlhxSTxSpKCUqHIjnUvM6JsWGmV3s/pHG3OkcSWySEpw4SSCDilJJkEjX586oWxd4fU/ZmzlpYDvjLqWlHHgXjcKiFeScRhJGZHDONHW197XnbbarPRJZftG81IdK04XUKIUhXRpOMAExAzjMcLkdkzIuD+x2l3DdyUw62lSUqGUoXqlXMTmORnmZjrbc22bLYAX0bLqnmmSR0TbqpOJIjFkVKIBJAKshkIq26d6mzbsEoQVXG0GmoR0h6EIZYBU6rqdVagZIAOJXuspp/d+ETAwXRb4lt3ZtXm+kgpWCes2rBC0mMpw/BVyy2QtFj2Ju63aKeU0p0l9ZccxFJBcUZKh1cvQMuyo07h23QqZxP4FP9OesmS7504fQY0yprtXfG4tUoU/Y4cd4LdI6dJKkrTKHEwiM4UMJIzAzzy8Ljfx5HjyTaNlyywqcHTno1NrTiBSropxx7nDGuegMSluNCVv9yLd9VypxTxN0lCXesBPRFJbKYTkU4R2HjNDW5LCXOl6S5KyylkqLkkoQpKknTJQKRpAymJk1xcb2qwoW2wrAu08Z6R0ltkTGForCVAOGf/dednvul8WSWWyXbxK1BK1YUtpaBxlZAM5ggADPsp4i6E3s/Y6GXXXpWt10IC1rwyUtg4BCUgQMR4TnrkIjdo7n27rj6yp1vxpAQ+lCwlLuEEJJyJxAT5JEiZBk1X7zbHTXeyV3Fm6064p/ClTyklpSQErxICIWkiCkynI6c0f3pYdU3tBxlSrdFybdpZc8gmQq4DeGMzlJUVBOYiSkssiWiwubl2/4OUKfbXbI6NpxtcL6MCAhUghSYMZie+rBbshCQlMwBxJUT2knMntNUjaO/rrZvgm0bV4kpGMl8pCkOTBT7ETiyHV01zyANz2fdB5pt1IIDiErAOsLSFCe+pJPqVUOKKKKyUxukpaSvQZCiuH3ggSo5fCSSdAAMyTyFRr18tWnUHIYVL+FRlI9ACvzhWZTjHc7YOBiYzywVmneD32p388fVFWysItNqONSEleZky7cDhyS6lPzVI2W9bzeinRnql5xZ7ni6mPQB6RXlePBs9z/AEniErpe5s1FUvYe/KVj2cpwgSXACjAJ1dblWFAES4lSkjMq6MVcwZraaeqPBPDlCWWSpi1Gby7MVdWr1uhaUdKhSCpSSuAsEEgBQzz51J0VU6MFFuNxXV2lnbG4a/BH0uhfRK6/R4sKSOly8oyZOg0r1udyXFL2krxhsePoSmOiUeiCElI/4nWyJ5Z91XWqTtnbtw3ta3s0uIDLzSlqJQCtJSl49VUxHsY1B1PwdFKT/PqZaQ4b3NKRs9QdSXrBOBKsJCHGy2G1BScRIJAkGTBnIzUfeeDsrt1NpfSlxy8N06tTZUCslUIQnGISJ4knI88nG0ttXDbSHE3VqG3nWSy662oJU0sErQcM+yHIg5AgxkcxN3m9lo0p1DjyUqZjpEwvEkHMEgJmIIMjKCDpS5DQbb37uLvkW6Q6hssvoeJKCsKU2CAB1xAOI8+FRt1uQ4tzaS+nQPH0JRHRE9HgTgB9s62U8s6sju3rdIQekCg4guIwBThU2ACVgJBOHMdaIzHOvJ3ee0ShpZfbwPe1LklCzyCoiewngeVROS2LSK76x3sdsrxpBSzaeLYVNKUkHCUl1odJCHCkgSZyBGYMV42m4DrLdkpq5bFzZ4wlZaUWltuEkpWnpJ4kSFDyjloRarTeS1cbddS8jAySHVKlHRlOuMKAI+GoneTehAtXzbXDLTzXRgl9DgS30hBT0qcOJIUmQlRESRrVzS2JSO9qbsuv3Vlcrfbm1KyUhowvpcIIHsnVACRE4jM+io8eD8dCLXpR4qLrp8OH2TDr0MzGHF7qJjKJ61WO42+wzAdeQFdGHFQFQlBy6RUA4G590qBkc8jXltHeyzt1LQ8+hCkJC1BQVOAkAEZdYZ8J48jUTkWkQN1uM4s7RPjDY8ewf8JR6Po5j/idaQezPuq2bGsyww00pQUW20oKgMIOBITMSYmNJNNLjea1bBKnk4UpQpSgFKQhLubZcUAQgKGYxEZGpZKgRIzB41G29wkhaKKKyUxuuVKABJIAGZJ0AGs1pad1bX3r/wDbn8VQW+OxbVhlMNHrLz6yzKW0LeWkyrRSWij/AK668xBRbdIzd54rOI5SMh5qTw/OIzV8XgZZO3gSSIVI4COOEDjzUB8B5V7LBPuj26ZnnpXku2mZMyADKU5gGROXA5182U88rZ+vwuHeBhKGGvr3Zwb8SRhXIAJHVJzCT535QzOWueVL46CRAJzEnKACEwdc/LSMu2l8UHZ8VPZ2fkj4o5UC0GWmWnVRlEDLLsHcOVTwm6xvyj0sL7FC2ypJTBB0UkxI9BrSvB7t3Rg5IJhCR5La4KsCOTa0pUpKdEFC0iEltIzNFvGhjTQJGggcOWVSew3FpcASesrJM++AhbJMcnUo+CRxrWHKpabHm43hnjYLcl4lrf8AX51N4oqNetm7xptWJ5KVALSWnXGSQpMiShQJEHQ5U19azXvt/wDtl397Xr1PzCUer/j5Jys83l2St/bNs6u2W7aoZUh1RQFtypL8DCc1CVJ0BGfYYs/rWa99v/2y7+9rlW7LIIBevgTkPwy6zME5ey8gT8FVSa6FcYPq/b5ILfvYS/EbS2tW3HAy8zATmQ2ykiSSeUdpqO2nsl9V1tlaWHSm4tQ2ycPlrDKUQOI63EwMp0q3J3ZZMw9fZZH8MusjAOfsvIjvpFbtsCZevRhzP4ZdZCJz9lyyrSnJdCZMPu/b5KjZWd0j1Pb8UWAizLa3UpQX0uYSktYlGEIkA4hriyIzqL2XsK6TZbJbVbPBdvelx0YR1W+nK8WuYhWgzyOXPQxuyzMdNfSP+cuvva69a7Xvt/8Atl197TmS7DJDu/b5KBtfdm7fb2sltpYLtw260FQEupbUSQJMA6EBUTA9ImN8rZd7s646GxdRcvhkKCkIS4tTbiTCjMkISFdY5ZiJmKsp3aZAxF6+AAmfHLqI5z0uldetdr32/wD2y7+9pzJdhkh3ft8lOe2I4L11T1vcvW13attkMnCpKkNpSW3BjSQDCsyYlQ7SHuz9irRtcLLC/FhYJt5VLiMQUk4CTmoYQRiIg886sPrbYy9mvcyQPwy6zImQPZdRB7jQjdxgkgP3pI1AvLqROk+y5Uzy7DJDu/b5Kbvbs66dc2khu0UlK2mg2plLY6fABJeWTiJSOqlCe2QcjWh7CSRbMhSVJUGkApVqCEgEGo5W7bI1evh/9y6+9p5s/YiGV40rulGIhy4fdTn+StZE9sVHJvShlgtm/b5JOiiioZERoKqXhG9pT2hwD09EpX1Uqq2o0FQu+Fp0lsVYSrozjIAlRRBS8EjiotKcAHMio1aN4css1J9GjAW7NYQge6B4qyJga9XPT099e/ixScSQPLxRJEpwFMd5Jp/dW6kLKCRKTEjMHkQeREEdhFM13ABKSrMfk9k/RXjts/WcrDik/Snp9Br4i5BEicMYsRz9hwRH53Wnsr1dtnCVmRChhiSCIjCQfjfG7K9E3EpKgrIa5Dhrx+mgXH5R1A8niVYfpypcjPLwqrXXXdHKLRUpKiCQsknMSnCQMucwYp9u00tNzbggEdIzJnQpWJyim7ayqYVoYPV4wDl31M7u2SnXAATiPUSRAON0KSCJ4oRjd9DJorbomKoYeG5q9E+2vQ13dJMWNoDkRbtf4Salq5bQEgACABAHIDSuq9p+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KLICELKlcJUPJSTB60eTnHIjnUzsfB0KOiSpKMykGQYJJ48DqOw056BPmp7hXYEZCgFoooqARGgpaRGgpaAy/fTdjolBTYhs5Nq0SmTk04dEifa1mE59GcMN4qQ9agKIUmFAmQoEKBgAgg5gwBl2V9CrQFAggEEQQcwQdQaqm1dx23PayABkELBUlIE5NqBC0DOAklSEgCECuM8K9UfV4P9R5ceXiq49O6MkU0CIjL4RoZHz1ybZPLiDqdQZHz5+nOr254P3R7k/9LqHPrNt/Qa9rXwfLJ6wQBGq3CrPtbQhJPwOiuXKmfSf6lwlX/RRrOyxE4AlIyKlaJEwkFUDUmAAJJOQBJitX3K3d6BIcWCFQQhKoCkhUY1rHvi4SIk4UpSnXGVP9j7sNW5So9dac0kgBCCQQS2gZAwSMZlZBgqNTld4YeXXqfI4zjnj+GKqPb7hRRRXQ+eFN7uzS5hxYuqZBBIOYg6U4ooCP9SUec78c9vDSM9KQbHQMwpwHP3RyxDP7e01I0UB4WtqGwQCoyZ6xJP8A6r3opnfX/RwEpLipAKUKbCkggkKIUoZSAPh9NARm921nLdCeiAxqPlGICUxOupJIEcp7Kb7B3pSpkqu1IaWOkOZASpDacalJz0SgifRPGvTaF8LhGFds8RIiFsAznkD0vlHMRymoq82cwuJZugEJVgKH2QkJcB6TLpIJKVYesCAECCNTmtbs6Z1ky5V69Syq2/bgkdJJBg4UqVniKYyBzkHLsNdI27blWEOoxYw2BMErOOAJ1zbWMuLahqDVTOwmMC0pt3kkqWrEpVosoCSp1KTjxANlSiAkhUQnSJHb9k2YKk3ygheNCent0JbWF404QlYBAUFGFzkqCDCQnRzL1RTCx2oHDBQpsxMLU2dTEDCsyf5U/oAooooBEaClpEaCloDlYyMZdtVN+4dQogrXIPnGPg7Kt1Qm27AqONOuhH2VYsDBraLyfdEj8qD8+tOk7wK4oHefsrjZ6ErBScjoedRjzZSopOoMVpa7kJtjb4JhaYHMGe/Kpdp4KEggiqVXr0mFtalOBCBGKSQMyAMvSaOJVqXSiqDa70W7fk3luQPc4xHz6VY9kbz29wcLbralDUJUDrWLXc28OaVtMm6KSaWhgKKhLne2ybWpC7q3StJIUlS0ggjUGTXHrysP7Za/Ko+2paN8uf7X7E9TV/ZzLisS2mlKiJUhKjGXEjsHdTJveezUkKF1bYSopCulRBUACQDOoBBjtFeydu2x0uLc/wDcR9tLRMkux2jYtuNLe3GYOTaBmkEJOmoBMcpoXsa3OrDB9LaDy7Owd1DG2GHFYEPMrV5qVpUfhANNHN7LFJIN5aAjUF1ucvhpaChJ6JDwbIYGjLI9CExkFATlyUr4x50nqLb/ANnt9Z9rRrn2dp76Y+vCw/tlp8qj7aQ75WH9stflUfbS0a5U/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zVfp0fQqoLZuxRfWaAohLqBDbh5DRDn5HI6pJkcQfNONydH1eGx1DBSns20WDdPfIuAAqMjVKjPcfoq/wBnfocGRz5ca+clodtXSlQKHEGCk/v5g6yNciOdaDuzvAHwATCx25j+udbhNS0e55+K4Xl+KPlL/tXdxi4kuICp1n+vnrGNx9lJffCVaTHbkK13Zu0lAwskgxHE99Zn4OlhFxKpyWrTPgKkksyJhSawZ69jT3t0LdSMBQCPygFfMaxDblmhu9eaSkBCXlJA4ABREVvvq03+V3fzrCd4zO0bg/8AML+sazidDrwMn4/Q03c7dBtKG3phRAOQA+iozwrbEbatg6kdYvJE8gUrkegwO4VaN2trtptmwcWSeVQPhXvUu2Iwzk8jUR7ldbn5WcOGb50fUpu4e7yb0qSoxBOcTwT9tXf/APmTXn/MKr3gkewKWSFEScwJzwprUTtVA4L7qkEspripSWNLUyveXc3xFxl5skp6VAOWknX+udansFZLDZOuEVV9lb2N3TjqHAFth1YbIGqEBEHXOSSZ5EVZG9rtJAACgB2fzqpLdHLFlN1GW6JSio31ab/K7v50Vo4kEbdfmL+KfspPFl+Yv4p+yrejQUtAU/xZfmL+Kfso8WX5i/in7KuFFAVrZTKkupJSsDP3J5HsqwIdSTlr6Ir1rwuGcXp/rWgOVkE6fuM+nn2HWozbjspSM5CjwjhXqh1eNSV6aAjiDwM609ubVK0xH9fbQGeb/f7tV+nR/wCVMNw1yxHI1JeEVgo2etJ4Pt90KiofcD2k+mspeOj0y/x16v8Aolt5NhIvEZkJcSIQ5y/JXxKPnGo4g5k627aulKgUOIOY/rVJGYPHWtgqK27sJF2jCohK0+1ueb+Srmg/NqOILEwuq3OnC8Vk8E/L+fweO6O8KbjClWSwRIqu7mGH1CD5av3VAFL1k/mCh1tQMHMHiPSk8xrVn8Gq8V0DzWT3iucZW0d8bAWHhzcdnVe5ew2eR7jWU7wD/aD/AOnX9Jr6Jr563i/3lcfrC/rGridDjwX+/wDyzQ9hNnoEZHTkajd/0HxFUg+2t/8AlV+3W/FWvzRVd8L/AOIf91H/AJVuWzOHDv8A9Y+qMn2LszxjqhBUqToYygdhqZO5aveVfArP6tSXgj/GD8P1RWyViEU0ejieIxI4skpMxfc21U24pBBJStYOXYj91XbAeR7jVitNjttuqdSOsrWpGtpUjyYmJnk5PqUzAeR7jRVzoq0YsRGgpaRGgrzuXClClJGIhJITzIGQ+GqQ9aKj1X6wB7EtUz5IPDSZ0ntNA2gqCehdyMDLUdbMceA+FQ9NASFFRbm1FjRhyTMekA6/1p25V0NpLIV7C6IEiRrMZc5zMxOnGgHy2ga8r646JtS8Kl4R5KMOI+jEQO8im5v3ISQyuDMj3SSCdRxGXCTpAMzXJ2io5G3djTSdTQGeb87Qu79sNNWi0NBQUpS3GMaiAYEBwgATOpnLTjEbv+MWaFBy3WU6ylTRPdjrSNsnEhQSwoCAqY/JKiPoHf2TXcpjojHOO0/N/XpkYa3Z6HxCcMmVV9fuOLS4DiQoTnzr2poi4IyDaxrwyy+2vRL6j7hQMjXkT+4V2PMeO2dgovm8Cuq4kexualJPBXNB4jhqKgNwtlPW95gebUkhWpHVOWqFaKHaKsrF+pJB6NzuqxWF8FQoMrJ86PygP3z8B0yrlKCzWd448uW8Poe+8G112yUlDC3pmcKm0BMRElagM5+asY2lsa7euHHyygFbil4emZMYiTE4/nrarm9JkG3dUBPDllx5/uPCJbhwSR4qqOeHtz4coP8AWWZRs1hY7w06S19fuQe6m8a0hDDzCm4EBeNtaT8UmPhioPwg7ccvG/F2rdSUhyVLccZSThmMCekmCc5PLTlO3zqVumGykACMsvJSSD2ySP8AprxbsG1KkpB+CtOFrcxDFUJ5lFfz9ym7luPWLuNbJWnkh1gq05FwT31tFnch1AUnQ1H2OyGsMltPdUq22EiAIFSKpUMbF5kszWp1RRRVOQUUUUAiNBS0iNBS0Aw2gw4ZUl5SEhOYCAvSSSOM9nZUcp6dLsxCj7XlCACozyAIPbNT6kgiDmDwryFqjPqIzmchni8qecxnzigI13HmBcEE5jEiISgwuTpPXSc+QygmkUpQSr8IPVMlQaJEYQYEa5Gcv3GpNdqgggpTBEHhkdR6KVdsgzKEGdZAMkRE9w7hQEWXCo4hdJCVTAKUiBJiJIOWWfGO2uTIgqvE6TokSM+3+oqSXs9oxLaDEwIEZmTl6c6U2LXvbegHkjQaDTQT89AR6Fzh/CkEJAKgAnrAEzOeQIKR8HbUJtDZ8dZD6Ck/m5nJOXDX6dOdrTYNCYbbE5HqpzHblQ5YtqSUlCIIIiAMjE+jQdw5VU6BQyMz7KIwRwyJgYtdZHz0EjEkhZCQMxBMgwcyfSO2re/sVsiAhPDgOGYnt7aibjY2GQAI5EctK2pEog88vZxn2JGeUxn/AFNO7O/LZxB0FKRKk5ZjjoeccOzlXblkBkUJy/JEZ6xlXAtkn3CYiPJGkzGnOqCR8ebCTNy5K0wMKVmCB1oJJGXpyA7Jrzc20twK6NeE4pSfKhKgCARAnnnpMcKZm3AjqpEaZDLjlXoxbjgAPQO6s0gctoJGsnieZ509src4qc2NgZzqbbtgOFRyKZF4U7pxu9QlDjqR4ugwlakicbucA6/ZVQ9Unvfn/lF/bVs8L4/D0/q6P8R2qVFeiHlRze459Unvfn/lF/bR6pPe/P8Ayi/tptFEVqgOvVJ735/5Rf20U2iilA+m0aClpEaClrxnQ4cdSnyiB6SBXn4637438YfbXbrKVeUAY0/r4B3CvE7Oa97R3DSgO1XjY1Wj4w4Zml8bR56OXlDWuFWDZMlCZ5xn3/Ce80eINxGBMZ5QIzEHvGVAdi6RIGNEnQSJPopBetmIcbz06wznSM6QWTcg4EyNDGkaRXPqc172j4o4699Aenjbfno5+UNDpSeON++I+MOIkceWdcjZ7XmI7h6KPEG/MR3DlH0ZfBQHabts6LQeGShrn9h7q58ZbJAxoJOmYrn1Oa97Rx4Djr310LFuZwJkRwHuYw90CPQKAbuFpU9dvISesMhzNN1Mte+N/GHo50/8Qa8xHDgOER9A7qQ7Oa06NEDQQI1nIenP00A3XZtxmU8dSOBg/OY+GuGNmgHLThT3xJvLqJy0y0znLlnn6c69wIoBEoArqiigMX8MH4+n9XR/iO1Sau3hg/H0/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pVfUqxVuiMufritP7Va/Kt/xUeuK0/tVr8q3/ABV86UV15K7mcx9F+uK0/tVr8q3/ABUeuK0/tVr8q3/FXzpRTkruMxffCba+MXiHGnLZSCwgAm4t0TDjugU4CR26a8jVT9RXPOtP2q0+9plvVrafqaP8xc1CRXWMXRlvUtHqK551p+1Wn3tHqK551p+1Wn3tVeKIq0yWWn1Fc861/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rKUtSHEl0uQtEqALKWsE4jIhIOLjGlWM1x0Q5d0irbFFba3TZbMJCMAcC0pUhKghCUkdGkyDhkkiZgZaAAPdh7CaYCSlDWMT7IEBClSVHtPuiNfpqXDQ5d+dd0cmxQVnPhp9pt/0qvqGtGrOfDR7Tb/AKVX1K1DzIj2MnooiiK9RzCiiKIoD03q1tP1NH+YuqhKm96hnafqaP8AMXNQlajsZe4UUUVSC0UUUB9Zp0paROlLXzz0BRRRQBRRRQBRRRQBRRRQBRRRQBWc+Gn2i3/Sn6hrRqzrwz+02/6U/UrcPMiPYyWiuooivUczmiuooigPXev/AOJ+po/zFzUFU7vX/wDE/U0f5i5qDitR2MvcSiliiKpAorqKKA//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3125" y="620688"/>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p:txBody>
      </p:sp>
      <p:pic>
        <p:nvPicPr>
          <p:cNvPr id="18" name="Imagen 17"/>
          <p:cNvPicPr>
            <a:picLocks noChangeAspect="1"/>
          </p:cNvPicPr>
          <p:nvPr/>
        </p:nvPicPr>
        <p:blipFill>
          <a:blip r:embed="rId2"/>
          <a:stretch>
            <a:fillRect/>
          </a:stretch>
        </p:blipFill>
        <p:spPr>
          <a:xfrm>
            <a:off x="1543926" y="4437112"/>
            <a:ext cx="6137492" cy="2136254"/>
          </a:xfrm>
          <a:prstGeom prst="rect">
            <a:avLst/>
          </a:prstGeom>
        </p:spPr>
      </p:pic>
      <p:sp>
        <p:nvSpPr>
          <p:cNvPr id="20" name="Rectángulo 19"/>
          <p:cNvSpPr/>
          <p:nvPr/>
        </p:nvSpPr>
        <p:spPr>
          <a:xfrm>
            <a:off x="763259" y="2117249"/>
            <a:ext cx="8201227" cy="1477328"/>
          </a:xfrm>
          <a:prstGeom prst="rect">
            <a:avLst/>
          </a:prstGeom>
        </p:spPr>
        <p:txBody>
          <a:bodyPr wrap="square">
            <a:spAutoFit/>
          </a:bodyPr>
          <a:lstStyle/>
          <a:p>
            <a:pPr lvl="0" algn="just"/>
            <a:r>
              <a:rPr lang="es-MX" dirty="0"/>
              <a:t>Se ocupa del análisis matemático de los fenómenos de las líneas de espera o </a:t>
            </a:r>
            <a:r>
              <a:rPr lang="es-MX" dirty="0" smtClean="0"/>
              <a:t>de </a:t>
            </a:r>
            <a:r>
              <a:rPr lang="es-MX" dirty="0"/>
              <a:t>colas</a:t>
            </a:r>
            <a:r>
              <a:rPr lang="es-MX" dirty="0" smtClean="0"/>
              <a:t>.</a:t>
            </a:r>
          </a:p>
          <a:p>
            <a:pPr lvl="0" algn="just"/>
            <a:endParaRPr lang="es-MX" dirty="0"/>
          </a:p>
          <a:p>
            <a:pPr algn="just"/>
            <a:r>
              <a:rPr lang="es-MX" dirty="0"/>
              <a:t>Se presenta con frecuencia cuando se solicita un servicio por parte de una serie de clientes y tanto el servicio como los clientes son de tipo probabilístico.</a:t>
            </a:r>
          </a:p>
          <a:p>
            <a:pPr lvl="0" algn="just"/>
            <a:endParaRPr lang="es-MX" dirty="0"/>
          </a:p>
        </p:txBody>
      </p:sp>
      <p:sp>
        <p:nvSpPr>
          <p:cNvPr id="21" name="CuadroTexto 20"/>
          <p:cNvSpPr txBox="1"/>
          <p:nvPr/>
        </p:nvSpPr>
        <p:spPr>
          <a:xfrm>
            <a:off x="2416428" y="3573016"/>
            <a:ext cx="4392488" cy="523220"/>
          </a:xfrm>
          <a:prstGeom prst="rect">
            <a:avLst/>
          </a:prstGeom>
          <a:noFill/>
        </p:spPr>
        <p:txBody>
          <a:bodyPr wrap="square" rtlCol="0">
            <a:spAutoFit/>
          </a:bodyPr>
          <a:lstStyle/>
          <a:p>
            <a:pPr algn="ctr"/>
            <a:r>
              <a:rPr lang="es-MX" sz="2800" u="sng" dirty="0" smtClean="0">
                <a:solidFill>
                  <a:srgbClr val="0070C0"/>
                </a:solidFill>
              </a:rPr>
              <a:t>Proceso básico de colas</a:t>
            </a:r>
            <a:endParaRPr lang="es-MX" sz="2800" u="sng" dirty="0">
              <a:solidFill>
                <a:srgbClr val="0070C0"/>
              </a:solidFill>
            </a:endParaRPr>
          </a:p>
        </p:txBody>
      </p:sp>
      <p:sp>
        <p:nvSpPr>
          <p:cNvPr id="23" name="CuadroTexto 22"/>
          <p:cNvSpPr txBox="1"/>
          <p:nvPr/>
        </p:nvSpPr>
        <p:spPr>
          <a:xfrm>
            <a:off x="1551505" y="1351656"/>
            <a:ext cx="6624736" cy="523220"/>
          </a:xfrm>
          <a:prstGeom prst="rect">
            <a:avLst/>
          </a:prstGeom>
          <a:noFill/>
        </p:spPr>
        <p:txBody>
          <a:bodyPr wrap="square" rtlCol="0">
            <a:spAutoFit/>
          </a:bodyPr>
          <a:lstStyle/>
          <a:p>
            <a:r>
              <a:rPr lang="es-MX" sz="2800" b="1" dirty="0" smtClean="0">
                <a:solidFill>
                  <a:srgbClr val="0070C0"/>
                </a:solidFill>
              </a:rPr>
              <a:t>ESTRUCTURA DE LA TEORÍA DE COLAS</a:t>
            </a:r>
            <a:endParaRPr lang="es-MX" sz="2800" b="1" dirty="0">
              <a:solidFill>
                <a:srgbClr val="0070C0"/>
              </a:solidFill>
            </a:endParaRPr>
          </a:p>
        </p:txBody>
      </p:sp>
    </p:spTree>
    <p:extLst>
      <p:ext uri="{BB962C8B-B14F-4D97-AF65-F5344CB8AC3E}">
        <p14:creationId xmlns:p14="http://schemas.microsoft.com/office/powerpoint/2010/main" val="472526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75656" y="764704"/>
            <a:ext cx="6480720" cy="461665"/>
          </a:xfrm>
          <a:prstGeom prst="rect">
            <a:avLst/>
          </a:prstGeom>
          <a:noFill/>
        </p:spPr>
        <p:txBody>
          <a:bodyPr wrap="square" rtlCol="0">
            <a:spAutoFit/>
          </a:bodyPr>
          <a:lstStyle/>
          <a:p>
            <a:pPr algn="ctr"/>
            <a:r>
              <a:rPr lang="es-MX" sz="2400" u="sng" dirty="0" smtClean="0">
                <a:solidFill>
                  <a:srgbClr val="0070C0"/>
                </a:solidFill>
              </a:rPr>
              <a:t>FUENTE DE ENTRADA O POBLACIÓN POTENCIAL</a:t>
            </a:r>
            <a:endParaRPr lang="es-MX" sz="2400" u="sng" dirty="0">
              <a:solidFill>
                <a:srgbClr val="0070C0"/>
              </a:solidFill>
            </a:endParaRPr>
          </a:p>
        </p:txBody>
      </p:sp>
      <p:grpSp>
        <p:nvGrpSpPr>
          <p:cNvPr id="28" name="Grupo 27"/>
          <p:cNvGrpSpPr/>
          <p:nvPr/>
        </p:nvGrpSpPr>
        <p:grpSpPr>
          <a:xfrm>
            <a:off x="971600" y="1772816"/>
            <a:ext cx="7766865" cy="1266707"/>
            <a:chOff x="1364147" y="441763"/>
            <a:chExt cx="9485058" cy="1266707"/>
          </a:xfrm>
          <a:scene3d>
            <a:camera prst="orthographicFront"/>
            <a:lightRig rig="flat" dir="t"/>
          </a:scene3d>
        </p:grpSpPr>
        <p:sp>
          <p:nvSpPr>
            <p:cNvPr id="29" name="Redondear rectángulo de esquina del mismo lado 28"/>
            <p:cNvSpPr/>
            <p:nvPr/>
          </p:nvSpPr>
          <p:spPr>
            <a:xfrm rot="5400000">
              <a:off x="5473322" y="-3667412"/>
              <a:ext cx="1266707" cy="9485058"/>
            </a:xfrm>
            <a:prstGeom prst="round2SameRect">
              <a:avLst/>
            </a:prstGeom>
            <a:sp3d extrusionH="12700" prstMaterial="plastic">
              <a:bevelT w="50800" h="50800"/>
            </a:sp3d>
          </p:spPr>
          <p:style>
            <a:lnRef idx="1">
              <a:schemeClr val="accent4">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30" name="Redondear rectángulo de esquina del mismo lado 4"/>
            <p:cNvSpPr/>
            <p:nvPr/>
          </p:nvSpPr>
          <p:spPr>
            <a:xfrm>
              <a:off x="1364147" y="503599"/>
              <a:ext cx="9423222" cy="114303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2240" tIns="12700" rIns="12700" bIns="12700" numCol="1" spcCol="1270" anchor="ctr" anchorCtr="0">
              <a:noAutofit/>
            </a:bodyPr>
            <a:lstStyle/>
            <a:p>
              <a:pPr marL="0" lvl="1" algn="just" defTabSz="889000" rtl="0">
                <a:lnSpc>
                  <a:spcPct val="90000"/>
                </a:lnSpc>
                <a:spcBef>
                  <a:spcPct val="0"/>
                </a:spcBef>
                <a:spcAft>
                  <a:spcPct val="15000"/>
                </a:spcAft>
              </a:pPr>
              <a:r>
                <a:rPr lang="es-MX" sz="2000" b="1" kern="1200" dirty="0" smtClean="0"/>
                <a:t>Una de sus características es el tamaño, que es el numero total de clientes que pueden requerir servicio en un determinado momento.</a:t>
              </a:r>
              <a:endParaRPr lang="es-MX" sz="2000" b="1" kern="1200" dirty="0"/>
            </a:p>
          </p:txBody>
        </p:sp>
      </p:grpSp>
      <p:sp>
        <p:nvSpPr>
          <p:cNvPr id="3" name="CuadroTexto 2"/>
          <p:cNvSpPr txBox="1"/>
          <p:nvPr/>
        </p:nvSpPr>
        <p:spPr>
          <a:xfrm>
            <a:off x="2555776" y="3356992"/>
            <a:ext cx="3744416" cy="369332"/>
          </a:xfrm>
          <a:prstGeom prst="rect">
            <a:avLst/>
          </a:prstGeom>
          <a:noFill/>
        </p:spPr>
        <p:txBody>
          <a:bodyPr wrap="square" rtlCol="0">
            <a:spAutoFit/>
          </a:bodyPr>
          <a:lstStyle/>
          <a:p>
            <a:pPr algn="ctr"/>
            <a:r>
              <a:rPr lang="es-MX" b="1" u="sng" dirty="0" smtClean="0"/>
              <a:t>Puede ser:</a:t>
            </a:r>
            <a:endParaRPr lang="es-MX" b="1" u="sng" dirty="0"/>
          </a:p>
        </p:txBody>
      </p:sp>
      <p:pic>
        <p:nvPicPr>
          <p:cNvPr id="31"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8905" y="3775910"/>
            <a:ext cx="1358157" cy="755631"/>
          </a:xfrm>
          <a:prstGeom prst="roundRect">
            <a:avLst>
              <a:gd name="adj" fmla="val 8594"/>
            </a:avLst>
          </a:prstGeom>
          <a:solidFill>
            <a:srgbClr val="FFFFFF">
              <a:shade val="85000"/>
            </a:srgbClr>
          </a:solidFill>
          <a:ln w="28575">
            <a:solidFill>
              <a:srgbClr val="FF0000"/>
            </a:solidFill>
          </a:ln>
          <a:effectLst>
            <a:reflection blurRad="12700" stA="38000" endPos="28000" dist="5000" dir="5400000" sy="-100000" algn="bl" rotWithShape="0"/>
          </a:effectLst>
        </p:spPr>
      </p:pic>
      <p:sp>
        <p:nvSpPr>
          <p:cNvPr id="4" name="Rectángulo 3"/>
          <p:cNvSpPr/>
          <p:nvPr/>
        </p:nvSpPr>
        <p:spPr>
          <a:xfrm>
            <a:off x="791229" y="4869160"/>
            <a:ext cx="3636754" cy="1477328"/>
          </a:xfrm>
          <a:prstGeom prst="rect">
            <a:avLst/>
          </a:prstGeom>
        </p:spPr>
        <p:txBody>
          <a:bodyPr wrap="square">
            <a:spAutoFit/>
          </a:bodyPr>
          <a:lstStyle/>
          <a:p>
            <a:pPr lvl="0" algn="ctr"/>
            <a:r>
              <a:rPr lang="es-MX" b="1" dirty="0" smtClean="0">
                <a:solidFill>
                  <a:srgbClr val="FF0000"/>
                </a:solidFill>
              </a:rPr>
              <a:t>Limitada</a:t>
            </a:r>
            <a:endParaRPr lang="es-MX" b="1" dirty="0">
              <a:solidFill>
                <a:srgbClr val="FF0000"/>
              </a:solidFill>
            </a:endParaRPr>
          </a:p>
          <a:p>
            <a:pPr lvl="0"/>
            <a:r>
              <a:rPr lang="es-MX" dirty="0"/>
              <a:t>Aquella que por aspectos físicos no puede incrementarse a tamaños infinitos</a:t>
            </a:r>
          </a:p>
          <a:p>
            <a:pPr lvl="0"/>
            <a:endParaRPr lang="es-MX" dirty="0"/>
          </a:p>
        </p:txBody>
      </p:sp>
      <p:sp>
        <p:nvSpPr>
          <p:cNvPr id="32" name="Rectángulo 31"/>
          <p:cNvSpPr/>
          <p:nvPr/>
        </p:nvSpPr>
        <p:spPr>
          <a:xfrm>
            <a:off x="5423272" y="4869160"/>
            <a:ext cx="3710586" cy="923330"/>
          </a:xfrm>
          <a:prstGeom prst="rect">
            <a:avLst/>
          </a:prstGeom>
        </p:spPr>
        <p:txBody>
          <a:bodyPr wrap="square">
            <a:spAutoFit/>
          </a:bodyPr>
          <a:lstStyle/>
          <a:p>
            <a:pPr lvl="0" algn="ctr"/>
            <a:r>
              <a:rPr lang="es-MX" b="1" dirty="0" smtClean="0">
                <a:solidFill>
                  <a:srgbClr val="FF0000"/>
                </a:solidFill>
              </a:rPr>
              <a:t>Ilimitada</a:t>
            </a:r>
            <a:endParaRPr lang="es-MX" b="1" dirty="0">
              <a:solidFill>
                <a:srgbClr val="FF0000"/>
              </a:solidFill>
            </a:endParaRPr>
          </a:p>
          <a:p>
            <a:pPr lvl="0"/>
            <a:r>
              <a:rPr lang="es-MX" dirty="0"/>
              <a:t>Cuando su tamaño no tiene restricciones.</a:t>
            </a: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p:cNvSpPr txBox="1"/>
          <p:nvPr/>
        </p:nvSpPr>
        <p:spPr>
          <a:xfrm>
            <a:off x="1392413" y="318064"/>
            <a:ext cx="6480720" cy="461665"/>
          </a:xfrm>
          <a:prstGeom prst="rect">
            <a:avLst/>
          </a:prstGeom>
          <a:noFill/>
        </p:spPr>
        <p:txBody>
          <a:bodyPr wrap="square" rtlCol="0">
            <a:spAutoFit/>
          </a:bodyPr>
          <a:lstStyle/>
          <a:p>
            <a:pPr algn="ctr"/>
            <a:r>
              <a:rPr lang="es-MX" sz="2400" u="sng" dirty="0" smtClean="0">
                <a:solidFill>
                  <a:srgbClr val="0070C0"/>
                </a:solidFill>
              </a:rPr>
              <a:t>COLA</a:t>
            </a:r>
            <a:endParaRPr lang="es-MX" sz="2400" u="sng" dirty="0">
              <a:solidFill>
                <a:srgbClr val="0070C0"/>
              </a:solidFill>
            </a:endParaRPr>
          </a:p>
        </p:txBody>
      </p:sp>
      <p:sp>
        <p:nvSpPr>
          <p:cNvPr id="2" name="CuadroTexto 1"/>
          <p:cNvSpPr txBox="1"/>
          <p:nvPr/>
        </p:nvSpPr>
        <p:spPr>
          <a:xfrm>
            <a:off x="3131840" y="953462"/>
            <a:ext cx="5544616" cy="369332"/>
          </a:xfrm>
          <a:prstGeom prst="rect">
            <a:avLst/>
          </a:prstGeom>
          <a:noFill/>
        </p:spPr>
        <p:txBody>
          <a:bodyPr wrap="square" rtlCol="0">
            <a:spAutoFit/>
          </a:bodyPr>
          <a:lstStyle/>
          <a:p>
            <a:r>
              <a:rPr lang="es-MX" dirty="0" smtClean="0"/>
              <a:t>Es donde los clientes esperan antes de recibir el servicio.</a:t>
            </a:r>
            <a:endParaRPr lang="es-MX" dirty="0"/>
          </a:p>
        </p:txBody>
      </p:sp>
      <p:sp>
        <p:nvSpPr>
          <p:cNvPr id="20" name="CuadroTexto 19"/>
          <p:cNvSpPr txBox="1"/>
          <p:nvPr/>
        </p:nvSpPr>
        <p:spPr>
          <a:xfrm>
            <a:off x="3779912" y="1439829"/>
            <a:ext cx="3744416" cy="369332"/>
          </a:xfrm>
          <a:prstGeom prst="rect">
            <a:avLst/>
          </a:prstGeom>
          <a:noFill/>
        </p:spPr>
        <p:txBody>
          <a:bodyPr wrap="square" rtlCol="0">
            <a:spAutoFit/>
          </a:bodyPr>
          <a:lstStyle/>
          <a:p>
            <a:pPr algn="ctr"/>
            <a:r>
              <a:rPr lang="es-MX" b="1" u="sng" dirty="0" smtClean="0"/>
              <a:t>Pueden ser:</a:t>
            </a:r>
            <a:endParaRPr lang="es-MX" b="1" u="sng" dirty="0"/>
          </a:p>
        </p:txBody>
      </p:sp>
      <p:sp>
        <p:nvSpPr>
          <p:cNvPr id="3" name="CuadroTexto 2"/>
          <p:cNvSpPr txBox="1"/>
          <p:nvPr/>
        </p:nvSpPr>
        <p:spPr>
          <a:xfrm>
            <a:off x="4427984" y="2012691"/>
            <a:ext cx="2448272" cy="369332"/>
          </a:xfrm>
          <a:prstGeom prst="rect">
            <a:avLst/>
          </a:prstGeom>
          <a:noFill/>
        </p:spPr>
        <p:txBody>
          <a:bodyPr wrap="square" rtlCol="0">
            <a:spAutoFit/>
          </a:bodyPr>
          <a:lstStyle/>
          <a:p>
            <a:pPr algn="ctr"/>
            <a:r>
              <a:rPr lang="es-MX" b="1" dirty="0" smtClean="0">
                <a:solidFill>
                  <a:srgbClr val="FF0000"/>
                </a:solidFill>
              </a:rPr>
              <a:t>Finitas o infinitas</a:t>
            </a:r>
            <a:endParaRPr lang="es-MX" b="1" dirty="0">
              <a:solidFill>
                <a:srgbClr val="FF0000"/>
              </a:solidFill>
            </a:endParaRPr>
          </a:p>
        </p:txBody>
      </p:sp>
      <p:pic>
        <p:nvPicPr>
          <p:cNvPr id="2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201" y="701954"/>
            <a:ext cx="2463768" cy="1728192"/>
          </a:xfrm>
          <a:prstGeom prst="rect">
            <a:avLst/>
          </a:prstGeom>
          <a:effectLst>
            <a:glow rad="139700">
              <a:schemeClr val="accent6">
                <a:satMod val="175000"/>
                <a:alpha val="40000"/>
              </a:schemeClr>
            </a:glow>
          </a:effectLst>
        </p:spPr>
      </p:pic>
      <p:sp>
        <p:nvSpPr>
          <p:cNvPr id="24" name="CuadroTexto 23"/>
          <p:cNvSpPr txBox="1"/>
          <p:nvPr/>
        </p:nvSpPr>
        <p:spPr>
          <a:xfrm>
            <a:off x="1356623" y="3573016"/>
            <a:ext cx="6480720" cy="461665"/>
          </a:xfrm>
          <a:prstGeom prst="rect">
            <a:avLst/>
          </a:prstGeom>
          <a:noFill/>
        </p:spPr>
        <p:txBody>
          <a:bodyPr wrap="square" rtlCol="0">
            <a:spAutoFit/>
          </a:bodyPr>
          <a:lstStyle/>
          <a:p>
            <a:pPr algn="ctr"/>
            <a:r>
              <a:rPr lang="es-MX" sz="2400" u="sng" dirty="0" smtClean="0">
                <a:solidFill>
                  <a:srgbClr val="0070C0"/>
                </a:solidFill>
              </a:rPr>
              <a:t>CAPACIDAD DE LA COLA</a:t>
            </a:r>
            <a:endParaRPr lang="es-MX" sz="2400" u="sng" dirty="0">
              <a:solidFill>
                <a:srgbClr val="0070C0"/>
              </a:solidFill>
            </a:endParaRPr>
          </a:p>
        </p:txBody>
      </p:sp>
      <p:sp>
        <p:nvSpPr>
          <p:cNvPr id="6" name="Rectángulo 5"/>
          <p:cNvSpPr/>
          <p:nvPr/>
        </p:nvSpPr>
        <p:spPr>
          <a:xfrm>
            <a:off x="899592" y="4279282"/>
            <a:ext cx="7920880" cy="646331"/>
          </a:xfrm>
          <a:prstGeom prst="rect">
            <a:avLst/>
          </a:prstGeom>
        </p:spPr>
        <p:txBody>
          <a:bodyPr wrap="square">
            <a:spAutoFit/>
          </a:bodyPr>
          <a:lstStyle/>
          <a:p>
            <a:pPr lvl="0" algn="just"/>
            <a:r>
              <a:rPr lang="es-MX" dirty="0"/>
              <a:t>Es el máximo número de clientes que pueden estar haciendo cola (antes de comenzar a ser servidos).</a:t>
            </a:r>
          </a:p>
        </p:txBody>
      </p:sp>
      <p:sp>
        <p:nvSpPr>
          <p:cNvPr id="25" name="CuadroTexto 24"/>
          <p:cNvSpPr txBox="1"/>
          <p:nvPr/>
        </p:nvSpPr>
        <p:spPr>
          <a:xfrm>
            <a:off x="2339752" y="4985548"/>
            <a:ext cx="3744416" cy="369332"/>
          </a:xfrm>
          <a:prstGeom prst="rect">
            <a:avLst/>
          </a:prstGeom>
          <a:noFill/>
        </p:spPr>
        <p:txBody>
          <a:bodyPr wrap="square" rtlCol="0">
            <a:spAutoFit/>
          </a:bodyPr>
          <a:lstStyle/>
          <a:p>
            <a:pPr algn="ctr"/>
            <a:r>
              <a:rPr lang="es-MX" b="1" u="sng" dirty="0" smtClean="0"/>
              <a:t>Pueden ser:</a:t>
            </a:r>
            <a:endParaRPr lang="es-MX" b="1" u="sng" dirty="0"/>
          </a:p>
        </p:txBody>
      </p:sp>
      <p:sp>
        <p:nvSpPr>
          <p:cNvPr id="26" name="CuadroTexto 25"/>
          <p:cNvSpPr txBox="1"/>
          <p:nvPr/>
        </p:nvSpPr>
        <p:spPr>
          <a:xfrm>
            <a:off x="2987824" y="5613870"/>
            <a:ext cx="2448272" cy="369332"/>
          </a:xfrm>
          <a:prstGeom prst="rect">
            <a:avLst/>
          </a:prstGeom>
          <a:noFill/>
        </p:spPr>
        <p:txBody>
          <a:bodyPr wrap="square" rtlCol="0">
            <a:spAutoFit/>
          </a:bodyPr>
          <a:lstStyle/>
          <a:p>
            <a:pPr algn="ctr"/>
            <a:r>
              <a:rPr lang="es-MX" b="1" dirty="0" smtClean="0">
                <a:solidFill>
                  <a:srgbClr val="FF0000"/>
                </a:solidFill>
              </a:rPr>
              <a:t>Finitas o infinitas</a:t>
            </a:r>
            <a:endParaRPr lang="es-MX" b="1" dirty="0">
              <a:solidFill>
                <a:srgbClr val="FF0000"/>
              </a:solidFill>
            </a:endParaRPr>
          </a:p>
        </p:txBody>
      </p:sp>
    </p:spTree>
    <p:extLst>
      <p:ext uri="{BB962C8B-B14F-4D97-AF65-F5344CB8AC3E}">
        <p14:creationId xmlns:p14="http://schemas.microsoft.com/office/powerpoint/2010/main" val="23662568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61864" y="2891576"/>
            <a:ext cx="7254552" cy="369332"/>
          </a:xfrm>
          <a:prstGeom prst="rect">
            <a:avLst/>
          </a:prstGeom>
        </p:spPr>
        <p:txBody>
          <a:bodyPr wrap="square">
            <a:spAutoFit/>
          </a:bodyPr>
          <a:lstStyle/>
          <a:p>
            <a:pPr lvl="0"/>
            <a:r>
              <a:rPr lang="es-MX" dirty="0"/>
              <a:t>Es el modo en el que los clientes son seleccionados para ser servidos.</a:t>
            </a:r>
          </a:p>
        </p:txBody>
      </p:sp>
      <p:sp>
        <p:nvSpPr>
          <p:cNvPr id="3" name="CuadroTexto 2"/>
          <p:cNvSpPr txBox="1"/>
          <p:nvPr/>
        </p:nvSpPr>
        <p:spPr>
          <a:xfrm>
            <a:off x="1448780" y="2348880"/>
            <a:ext cx="6480720" cy="461665"/>
          </a:xfrm>
          <a:prstGeom prst="rect">
            <a:avLst/>
          </a:prstGeom>
          <a:noFill/>
        </p:spPr>
        <p:txBody>
          <a:bodyPr wrap="square" rtlCol="0">
            <a:spAutoFit/>
          </a:bodyPr>
          <a:lstStyle/>
          <a:p>
            <a:pPr algn="ctr"/>
            <a:r>
              <a:rPr lang="es-MX" sz="2400" u="sng" dirty="0" smtClean="0">
                <a:solidFill>
                  <a:srgbClr val="0070C0"/>
                </a:solidFill>
              </a:rPr>
              <a:t>DISCIPLINA DE LA COLA</a:t>
            </a:r>
            <a:endParaRPr lang="es-MX" sz="2400" u="sng" dirty="0">
              <a:solidFill>
                <a:srgbClr val="0070C0"/>
              </a:solidFill>
            </a:endParaRPr>
          </a:p>
        </p:txBody>
      </p:sp>
      <p:sp>
        <p:nvSpPr>
          <p:cNvPr id="4" name="Rectángulo 3"/>
          <p:cNvSpPr/>
          <p:nvPr/>
        </p:nvSpPr>
        <p:spPr>
          <a:xfrm>
            <a:off x="387219" y="4021348"/>
            <a:ext cx="8568952" cy="1846659"/>
          </a:xfrm>
          <a:prstGeom prst="rect">
            <a:avLst/>
          </a:prstGeom>
        </p:spPr>
        <p:txBody>
          <a:bodyPr wrap="square">
            <a:spAutoFit/>
          </a:bodyPr>
          <a:lstStyle/>
          <a:p>
            <a:pPr lvl="0" algn="just"/>
            <a:r>
              <a:rPr lang="es-MX" sz="2000" b="1" dirty="0"/>
              <a:t>FIFO (</a:t>
            </a:r>
            <a:r>
              <a:rPr lang="es-MX" sz="2000" b="1" dirty="0" err="1"/>
              <a:t>first</a:t>
            </a:r>
            <a:r>
              <a:rPr lang="es-MX" sz="2000" b="1" dirty="0"/>
              <a:t> in </a:t>
            </a:r>
            <a:r>
              <a:rPr lang="es-MX" sz="2000" b="1" dirty="0" err="1"/>
              <a:t>first</a:t>
            </a:r>
            <a:r>
              <a:rPr lang="es-MX" sz="2000" b="1" dirty="0"/>
              <a:t> </a:t>
            </a:r>
            <a:r>
              <a:rPr lang="es-MX" sz="2000" b="1" dirty="0" err="1"/>
              <a:t>out</a:t>
            </a:r>
            <a:r>
              <a:rPr lang="es-MX" sz="2000" b="1" dirty="0"/>
              <a:t>)</a:t>
            </a:r>
            <a:r>
              <a:rPr lang="es-MX" b="1" dirty="0"/>
              <a:t>, </a:t>
            </a:r>
            <a:r>
              <a:rPr lang="es-MX" dirty="0"/>
              <a:t>también llamada </a:t>
            </a:r>
            <a:r>
              <a:rPr lang="es-MX" sz="2000" b="1" dirty="0"/>
              <a:t>FCFS (</a:t>
            </a:r>
            <a:r>
              <a:rPr lang="es-MX" sz="2000" b="1" dirty="0" err="1"/>
              <a:t>first</a:t>
            </a:r>
            <a:r>
              <a:rPr lang="es-MX" sz="2000" b="1" dirty="0"/>
              <a:t> come </a:t>
            </a:r>
            <a:r>
              <a:rPr lang="es-MX" sz="2000" b="1" dirty="0" err="1"/>
              <a:t>first</a:t>
            </a:r>
            <a:r>
              <a:rPr lang="es-MX" sz="2000" b="1" dirty="0"/>
              <a:t> </a:t>
            </a:r>
            <a:r>
              <a:rPr lang="es-MX" sz="2000" b="1" dirty="0" err="1"/>
              <a:t>served</a:t>
            </a:r>
            <a:r>
              <a:rPr lang="es-MX" sz="2000" b="1" dirty="0"/>
              <a:t>)</a:t>
            </a:r>
            <a:r>
              <a:rPr lang="es-MX" dirty="0"/>
              <a:t>: según la cual se atiende primero al cliente que antes haya llegado.</a:t>
            </a:r>
          </a:p>
          <a:p>
            <a:pPr lvl="0" algn="just"/>
            <a:r>
              <a:rPr lang="es-MX" sz="2000" b="1" dirty="0"/>
              <a:t>LIFO (</a:t>
            </a:r>
            <a:r>
              <a:rPr lang="es-MX" sz="2000" b="1" dirty="0" err="1"/>
              <a:t>last</a:t>
            </a:r>
            <a:r>
              <a:rPr lang="es-MX" sz="2000" b="1" dirty="0"/>
              <a:t> in </a:t>
            </a:r>
            <a:r>
              <a:rPr lang="es-MX" sz="2000" b="1" dirty="0" err="1"/>
              <a:t>first</a:t>
            </a:r>
            <a:r>
              <a:rPr lang="es-MX" sz="2000" b="1" dirty="0"/>
              <a:t> </a:t>
            </a:r>
            <a:r>
              <a:rPr lang="es-MX" sz="2000" b="1" dirty="0" err="1"/>
              <a:t>out</a:t>
            </a:r>
            <a:r>
              <a:rPr lang="es-MX" sz="2000" b="1" dirty="0"/>
              <a:t>), </a:t>
            </a:r>
            <a:r>
              <a:rPr lang="es-MX" dirty="0"/>
              <a:t>también conocida como LCFS (</a:t>
            </a:r>
            <a:r>
              <a:rPr lang="es-MX" dirty="0" err="1"/>
              <a:t>last</a:t>
            </a:r>
            <a:r>
              <a:rPr lang="es-MX" dirty="0"/>
              <a:t> come </a:t>
            </a:r>
            <a:r>
              <a:rPr lang="es-MX" dirty="0" err="1"/>
              <a:t>first</a:t>
            </a:r>
            <a:r>
              <a:rPr lang="es-MX" dirty="0"/>
              <a:t> </a:t>
            </a:r>
            <a:r>
              <a:rPr lang="es-MX" dirty="0" err="1"/>
              <a:t>served</a:t>
            </a:r>
            <a:r>
              <a:rPr lang="es-MX" dirty="0"/>
              <a:t>) o pila: que consiste en atender primero al cliente que ha llegado el último.</a:t>
            </a:r>
          </a:p>
          <a:p>
            <a:pPr lvl="0" algn="just"/>
            <a:r>
              <a:rPr lang="es-MX" sz="2000" b="1" dirty="0"/>
              <a:t>RSS (</a:t>
            </a:r>
            <a:r>
              <a:rPr lang="es-MX" sz="2000" b="1" dirty="0" err="1"/>
              <a:t>random</a:t>
            </a:r>
            <a:r>
              <a:rPr lang="es-MX" sz="2000" b="1" dirty="0"/>
              <a:t> </a:t>
            </a:r>
            <a:r>
              <a:rPr lang="es-MX" sz="2000" b="1" dirty="0" err="1"/>
              <a:t>selection</a:t>
            </a:r>
            <a:r>
              <a:rPr lang="es-MX" sz="2000" b="1" dirty="0"/>
              <a:t> of </a:t>
            </a:r>
            <a:r>
              <a:rPr lang="es-MX" sz="2000" b="1" dirty="0" err="1"/>
              <a:t>service</a:t>
            </a:r>
            <a:r>
              <a:rPr lang="es-MX" sz="2000" b="1" dirty="0"/>
              <a:t>), </a:t>
            </a:r>
            <a:r>
              <a:rPr lang="es-MX" sz="2000" dirty="0"/>
              <a:t>o </a:t>
            </a:r>
            <a:r>
              <a:rPr lang="es-MX" sz="2000" b="1" dirty="0"/>
              <a:t>SIRO (</a:t>
            </a:r>
            <a:r>
              <a:rPr lang="es-MX" sz="2000" b="1" dirty="0" err="1"/>
              <a:t>service</a:t>
            </a:r>
            <a:r>
              <a:rPr lang="es-MX" sz="2000" b="1" dirty="0"/>
              <a:t> in </a:t>
            </a:r>
            <a:r>
              <a:rPr lang="es-MX" sz="2000" b="1" dirty="0" err="1"/>
              <a:t>random</a:t>
            </a:r>
            <a:r>
              <a:rPr lang="es-MX" sz="2000" b="1" dirty="0"/>
              <a:t> </a:t>
            </a:r>
            <a:r>
              <a:rPr lang="es-MX" sz="2000" b="1" dirty="0" err="1"/>
              <a:t>order</a:t>
            </a:r>
            <a:r>
              <a:rPr lang="es-MX" sz="2000" b="1" dirty="0"/>
              <a:t>)</a:t>
            </a:r>
            <a:r>
              <a:rPr lang="es-MX" dirty="0"/>
              <a:t>,</a:t>
            </a:r>
            <a:r>
              <a:rPr lang="es-MX" b="1" dirty="0"/>
              <a:t> </a:t>
            </a:r>
            <a:r>
              <a:rPr lang="es-MX" dirty="0"/>
              <a:t>que selecciona a los clientes de forma aleatoria.</a:t>
            </a:r>
          </a:p>
        </p:txBody>
      </p:sp>
      <p:sp>
        <p:nvSpPr>
          <p:cNvPr id="5" name="CuadroTexto 4"/>
          <p:cNvSpPr txBox="1"/>
          <p:nvPr/>
        </p:nvSpPr>
        <p:spPr>
          <a:xfrm>
            <a:off x="2760565" y="3405190"/>
            <a:ext cx="3744416" cy="369332"/>
          </a:xfrm>
          <a:prstGeom prst="rect">
            <a:avLst/>
          </a:prstGeom>
          <a:noFill/>
        </p:spPr>
        <p:txBody>
          <a:bodyPr wrap="square" rtlCol="0">
            <a:spAutoFit/>
          </a:bodyPr>
          <a:lstStyle/>
          <a:p>
            <a:pPr algn="ctr"/>
            <a:r>
              <a:rPr lang="es-MX" b="1" u="sng" dirty="0" smtClean="0"/>
              <a:t>Pueden ser:</a:t>
            </a:r>
            <a:endParaRPr lang="es-MX" b="1" u="sng" dirty="0"/>
          </a:p>
        </p:txBody>
      </p:sp>
      <p:sp>
        <p:nvSpPr>
          <p:cNvPr id="6" name="Rectángulo redondeado 5"/>
          <p:cNvSpPr/>
          <p:nvPr/>
        </p:nvSpPr>
        <p:spPr>
          <a:xfrm>
            <a:off x="3485093" y="476672"/>
            <a:ext cx="2167027" cy="1654464"/>
          </a:xfrm>
          <a:prstGeom prst="roundRect">
            <a:avLst>
              <a:gd name="adj" fmla="val 10000"/>
            </a:avLst>
          </a:prstGeom>
          <a:blipFill rotWithShape="0">
            <a:blip r:embed="rId2"/>
            <a:stretch>
              <a:fillRect/>
            </a:stretch>
          </a:blipFill>
        </p:spPr>
        <p:style>
          <a:lnRef idx="2">
            <a:schemeClr val="accent5">
              <a:hueOff val="5941847"/>
              <a:satOff val="-30260"/>
              <a:lumOff val="5588"/>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val="280938905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2524</TotalTime>
  <Words>840</Words>
  <Application>Microsoft Office PowerPoint</Application>
  <PresentationFormat>Presentación en pantalla (4:3)</PresentationFormat>
  <Paragraphs>102</Paragraphs>
  <Slides>12</Slides>
  <Notes>1</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Ciro j. Velázquez Jaén</cp:lastModifiedBy>
  <cp:revision>108</cp:revision>
  <dcterms:created xsi:type="dcterms:W3CDTF">2012-08-07T16:35:15Z</dcterms:created>
  <dcterms:modified xsi:type="dcterms:W3CDTF">2015-10-23T00:31:19Z</dcterms:modified>
</cp:coreProperties>
</file>